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19"/>
  </p:notesMasterIdLst>
  <p:handoutMasterIdLst>
    <p:handoutMasterId r:id="rId20"/>
  </p:handoutMasterIdLst>
  <p:sldIdLst>
    <p:sldId id="288" r:id="rId2"/>
    <p:sldId id="289" r:id="rId3"/>
    <p:sldId id="274" r:id="rId4"/>
    <p:sldId id="275" r:id="rId5"/>
    <p:sldId id="276" r:id="rId6"/>
    <p:sldId id="299" r:id="rId7"/>
    <p:sldId id="300" r:id="rId8"/>
    <p:sldId id="302" r:id="rId9"/>
    <p:sldId id="303" r:id="rId10"/>
    <p:sldId id="304" r:id="rId11"/>
    <p:sldId id="305" r:id="rId12"/>
    <p:sldId id="301" r:id="rId13"/>
    <p:sldId id="283" r:id="rId14"/>
    <p:sldId id="281" r:id="rId15"/>
    <p:sldId id="282" r:id="rId16"/>
    <p:sldId id="306" r:id="rId17"/>
    <p:sldId id="297" r:id="rId18"/>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6C4DA5B-E70F-E643-9044-6E8AA7D4EC7E}">
          <p14:sldIdLst>
            <p14:sldId id="288"/>
            <p14:sldId id="289"/>
            <p14:sldId id="274"/>
            <p14:sldId id="275"/>
            <p14:sldId id="276"/>
          </p14:sldIdLst>
        </p14:section>
        <p14:section name="Main Content" id="{AB216EAE-0C65-0E49-88BE-B0C4C0CBDF64}">
          <p14:sldIdLst>
            <p14:sldId id="299"/>
            <p14:sldId id="300"/>
            <p14:sldId id="302"/>
            <p14:sldId id="303"/>
            <p14:sldId id="304"/>
            <p14:sldId id="305"/>
            <p14:sldId id="301"/>
            <p14:sldId id="283"/>
            <p14:sldId id="281"/>
            <p14:sldId id="282"/>
            <p14:sldId id="30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2061"/>
    <a:srgbClr val="2B2168"/>
    <a:srgbClr val="DDDEEB"/>
    <a:srgbClr val="EBEDF6"/>
    <a:srgbClr val="DEE0EE"/>
    <a:srgbClr val="C5C7DF"/>
    <a:srgbClr val="B9C7FF"/>
    <a:srgbClr val="1D1751"/>
    <a:srgbClr val="2F2681"/>
    <a:srgbClr val="CED1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1"/>
    <p:restoredTop sz="94422"/>
  </p:normalViewPr>
  <p:slideViewPr>
    <p:cSldViewPr snapToGrid="0" snapToObjects="1">
      <p:cViewPr>
        <p:scale>
          <a:sx n="140" d="100"/>
          <a:sy n="140" d="100"/>
        </p:scale>
        <p:origin x="2056" y="624"/>
      </p:cViewPr>
      <p:guideLst/>
    </p:cSldViewPr>
  </p:slideViewPr>
  <p:notesTextViewPr>
    <p:cViewPr>
      <p:scale>
        <a:sx n="1" d="1"/>
        <a:sy n="1" d="1"/>
      </p:scale>
      <p:origin x="0" y="0"/>
    </p:cViewPr>
  </p:notesTextViewPr>
  <p:notesViewPr>
    <p:cSldViewPr snapToGrid="0" snapToObjects="1" showGuides="1">
      <p:cViewPr varScale="1">
        <p:scale>
          <a:sx n="132" d="100"/>
          <a:sy n="132" d="100"/>
        </p:scale>
        <p:origin x="6176" y="16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B36C09-6DA0-F240-96F8-43202E026671}"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6757DE-A587-3C49-85AA-DE94176149D3}" type="datetimeFigureOut">
              <a:rPr lang="en-US" smtClean="0"/>
              <a:t>5/4/17</a:t>
            </a:fld>
            <a:endParaRPr lang="en-US"/>
          </a:p>
        </p:txBody>
      </p:sp>
    </p:spTree>
    <p:extLst>
      <p:ext uri="{BB962C8B-B14F-4D97-AF65-F5344CB8AC3E}">
        <p14:creationId xmlns:p14="http://schemas.microsoft.com/office/powerpoint/2010/main" val="1387429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7BD10-E2AF-1D41-B437-33796279AD29}"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AFF0A-C8D3-6B43-8816-7DE30C8B371F}" type="slidenum">
              <a:rPr lang="en-US" smtClean="0"/>
              <a:t>‹#›</a:t>
            </a:fld>
            <a:endParaRPr lang="en-US"/>
          </a:p>
        </p:txBody>
      </p:sp>
    </p:spTree>
    <p:extLst>
      <p:ext uri="{BB962C8B-B14F-4D97-AF65-F5344CB8AC3E}">
        <p14:creationId xmlns:p14="http://schemas.microsoft.com/office/powerpoint/2010/main" val="30365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2AFF0A-C8D3-6B43-8816-7DE30C8B371F}" type="slidenum">
              <a:rPr lang="en-US" smtClean="0"/>
              <a:t>17</a:t>
            </a:fld>
            <a:endParaRPr lang="en-US"/>
          </a:p>
        </p:txBody>
      </p:sp>
    </p:spTree>
    <p:extLst>
      <p:ext uri="{BB962C8B-B14F-4D97-AF65-F5344CB8AC3E}">
        <p14:creationId xmlns:p14="http://schemas.microsoft.com/office/powerpoint/2010/main" val="185496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12.jpeg"/><Relationship Id="rId5" Type="http://schemas.openxmlformats.org/officeDocument/2006/relationships/image" Target="../media/image13.png"/><Relationship Id="rId6" Type="http://schemas.openxmlformats.org/officeDocument/2006/relationships/image" Target="../media/image14.emf"/><Relationship Id="rId7" Type="http://schemas.openxmlformats.org/officeDocument/2006/relationships/image" Target="../media/image15.emf"/><Relationship Id="rId1" Type="http://schemas.microsoft.com/office/2007/relationships/media" Target="../media/media1.mp4"/><Relationship Id="rId2" Type="http://schemas.openxmlformats.org/officeDocument/2006/relationships/video" Target="../media/media1.mp4"/></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2612"/>
            <a:ext cx="12193593" cy="6860612"/>
          </a:xfrm>
          <a:prstGeom prst="rect">
            <a:avLst/>
          </a:prstGeom>
          <a:blipFill dpi="0" rotWithShape="1">
            <a:blip r:embed="rId3">
              <a:alphaModFix amt="1000"/>
            </a:blip>
            <a:srcRect/>
            <a:tile tx="0" ty="0" sx="100000" sy="100000" flip="none" algn="tl"/>
          </a:blipFill>
          <a:effectLst>
            <a:softEdge rad="0"/>
          </a:effectLst>
        </p:spPr>
      </p:pic>
      <p:sp>
        <p:nvSpPr>
          <p:cNvPr id="10" name="Rectangle 9"/>
          <p:cNvSpPr/>
          <p:nvPr userDrawn="1"/>
        </p:nvSpPr>
        <p:spPr>
          <a:xfrm>
            <a:off x="-9906" y="0"/>
            <a:ext cx="12212641" cy="6858000"/>
          </a:xfrm>
          <a:prstGeom prst="rect">
            <a:avLst/>
          </a:prstGeom>
          <a:gradFill>
            <a:gsLst>
              <a:gs pos="100000">
                <a:srgbClr val="451D5C">
                  <a:alpha val="3000"/>
                </a:srgbClr>
              </a:gs>
              <a:gs pos="3896">
                <a:schemeClr val="tx1">
                  <a:lumMod val="95000"/>
                  <a:lumOff val="5000"/>
                  <a:alpha val="14000"/>
                </a:schemeClr>
              </a:gs>
              <a:gs pos="27000">
                <a:srgbClr val="01082D">
                  <a:alpha val="45000"/>
                </a:srgbClr>
              </a:gs>
              <a:gs pos="61000">
                <a:srgbClr val="01082E">
                  <a:alpha val="29000"/>
                </a:srgb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4766181" y="567034"/>
            <a:ext cx="2655036" cy="1680045"/>
          </a:xfrm>
          <a:prstGeom prst="rect">
            <a:avLst/>
          </a:prstGeom>
        </p:spPr>
      </p:pic>
      <p:sp>
        <p:nvSpPr>
          <p:cNvPr id="14" name="Rectangle 13"/>
          <p:cNvSpPr/>
          <p:nvPr userDrawn="1"/>
        </p:nvSpPr>
        <p:spPr>
          <a:xfrm>
            <a:off x="533401" y="1698172"/>
            <a:ext cx="11218336" cy="2656114"/>
          </a:xfrm>
          <a:prstGeom prst="rect">
            <a:avLst/>
          </a:prstGeom>
          <a:noFill/>
          <a:ln w="127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15" name="Straight Connector 14"/>
          <p:cNvCxnSpPr/>
          <p:nvPr userDrawn="1"/>
        </p:nvCxnSpPr>
        <p:spPr>
          <a:xfrm>
            <a:off x="533401" y="4965192"/>
            <a:ext cx="11124435" cy="674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3242730" y="2350177"/>
            <a:ext cx="5723467" cy="877163"/>
          </a:xfrm>
          <a:prstGeom prst="rect">
            <a:avLst/>
          </a:prstGeom>
          <a:noFill/>
          <a:effectLst>
            <a:glow>
              <a:schemeClr val="accent1">
                <a:alpha val="40000"/>
              </a:schemeClr>
            </a:glow>
            <a:outerShdw blurRad="12700" dist="12700" dir="2400000" algn="tl" rotWithShape="0">
              <a:prstClr val="black">
                <a:alpha val="0"/>
              </a:prstClr>
            </a:outerShdw>
          </a:effectLst>
        </p:spPr>
        <p:txBody>
          <a:bodyPr wrap="square" rtlCol="0" anchor="t" anchorCtr="0">
            <a:spAutoFit/>
          </a:bodyPr>
          <a:lstStyle/>
          <a:p>
            <a:pPr algn="ctr"/>
            <a:r>
              <a:rPr lang="en-US" sz="1700" spc="150" baseline="0" dirty="0" smtClean="0">
                <a:solidFill>
                  <a:srgbClr val="00B0F0"/>
                </a:solidFill>
                <a:latin typeface="Franklin Gothic Medium Cond" charset="0"/>
                <a:ea typeface="Franklin Gothic Medium Cond" charset="0"/>
                <a:cs typeface="Franklin Gothic Medium Cond" charset="0"/>
              </a:rPr>
              <a:t>EXPANDING THE FRONTIERS OF SPACE ASTRONOMY</a:t>
            </a:r>
          </a:p>
          <a:p>
            <a:pPr algn="ctr"/>
            <a:endParaRPr lang="en-US" sz="1700" spc="150" baseline="0" dirty="0" smtClean="0">
              <a:solidFill>
                <a:schemeClr val="bg1"/>
              </a:solidFill>
              <a:latin typeface="Franklin Gothic Medium Cond" charset="0"/>
              <a:ea typeface="Franklin Gothic Medium Cond" charset="0"/>
              <a:cs typeface="Franklin Gothic Medium Cond" charset="0"/>
            </a:endParaRPr>
          </a:p>
          <a:p>
            <a:endParaRPr lang="en-US" sz="1700" spc="150" baseline="0" dirty="0">
              <a:solidFill>
                <a:schemeClr val="bg1"/>
              </a:solidFill>
              <a:latin typeface="Franklin Gothic Medium Cond" charset="0"/>
              <a:ea typeface="Franklin Gothic Medium Cond" charset="0"/>
              <a:cs typeface="Franklin Gothic Medium Cond" charset="0"/>
            </a:endParaRPr>
          </a:p>
        </p:txBody>
      </p:sp>
      <p:sp>
        <p:nvSpPr>
          <p:cNvPr id="23" name="Title 22"/>
          <p:cNvSpPr>
            <a:spLocks noGrp="1"/>
          </p:cNvSpPr>
          <p:nvPr>
            <p:ph type="title"/>
          </p:nvPr>
        </p:nvSpPr>
        <p:spPr>
          <a:xfrm>
            <a:off x="533401" y="4361031"/>
            <a:ext cx="11124435" cy="558441"/>
          </a:xfrm>
          <a:prstGeom prst="rect">
            <a:avLst/>
          </a:prstGeom>
        </p:spPr>
        <p:txBody>
          <a:bodyPr/>
          <a:lstStyle>
            <a:lvl1pPr algn="ctr">
              <a:defRPr sz="3200" spc="150" baseline="0">
                <a:solidFill>
                  <a:schemeClr val="bg1"/>
                </a:solidFill>
                <a:latin typeface="+mn-lt"/>
              </a:defRPr>
            </a:lvl1pPr>
          </a:lstStyle>
          <a:p>
            <a:r>
              <a:rPr lang="en-US" smtClean="0"/>
              <a:t>Click to edit Master title style</a:t>
            </a:r>
            <a:endParaRPr lang="en-US"/>
          </a:p>
        </p:txBody>
      </p:sp>
    </p:spTree>
    <p:extLst>
      <p:ext uri="{BB962C8B-B14F-4D97-AF65-F5344CB8AC3E}">
        <p14:creationId xmlns:p14="http://schemas.microsoft.com/office/powerpoint/2010/main" val="16336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0"/>
                                        <p:tgtEl>
                                          <p:spTgt spid="12"/>
                                        </p:tgtEl>
                                      </p:cBhvr>
                                    </p:animEffect>
                                  </p:childTnLst>
                                </p:cTn>
                              </p:par>
                            </p:childTnLst>
                          </p:cTn>
                        </p:par>
                        <p:par>
                          <p:cTn id="8" fill="hold">
                            <p:stCondLst>
                              <p:cond delay="2000"/>
                            </p:stCondLst>
                            <p:childTnLst>
                              <p:par>
                                <p:cTn id="9" presetID="12" presetClass="entr" presetSubtype="1" repeatCount="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1000"/>
                                        <p:tgtEl>
                                          <p:spTgt spid="16">
                                            <p:txEl>
                                              <p:pRg st="0" end="0"/>
                                            </p:txEl>
                                          </p:spTgt>
                                        </p:tgtEl>
                                        <p:attrNameLst>
                                          <p:attrName>ppt_y</p:attrName>
                                        </p:attrNameLst>
                                      </p:cBhvr>
                                      <p:tavLst>
                                        <p:tav tm="0">
                                          <p:val>
                                            <p:strVal val="#ppt_y-#ppt_h*1.125000"/>
                                          </p:val>
                                        </p:tav>
                                        <p:tav tm="100000">
                                          <p:val>
                                            <p:strVal val="#ppt_y"/>
                                          </p:val>
                                        </p:tav>
                                      </p:tavLst>
                                    </p:anim>
                                    <p:animEffect transition="in" filter="wipe(down)">
                                      <p:cBhvr>
                                        <p:cTn id="12"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bldLvl="4"/>
    </p:bldLst>
  </p:timing>
  <p:extLst mod="1">
    <p:ext uri="{DCECCB84-F9BA-43D5-87BE-67443E8EF086}">
      <p15:sldGuideLst xmlns:p15="http://schemas.microsoft.com/office/powerpoint/2012/main">
        <p15:guide id="1" orient="horz" pos="2568">
          <p15:clr>
            <a:srgbClr val="FBAE40"/>
          </p15:clr>
        </p15:guide>
        <p15:guide id="2" pos="3840">
          <p15:clr>
            <a:srgbClr val="FBAE40"/>
          </p15:clr>
        </p15:guide>
        <p15:guide id="3" orient="horz" pos="30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Sci Vision/Mission Statement Slide">
    <p:bg>
      <p:bgPr>
        <a:solidFill>
          <a:srgbClr val="01082D"/>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45"/>
            <a:ext cx="12191999" cy="6867145"/>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4591050" y="1720515"/>
            <a:ext cx="3009900" cy="1904595"/>
          </a:xfrm>
          <a:prstGeom prst="rect">
            <a:avLst/>
          </a:prstGeom>
        </p:spPr>
      </p:pic>
      <p:sp>
        <p:nvSpPr>
          <p:cNvPr id="15" name="TextBox 14"/>
          <p:cNvSpPr txBox="1"/>
          <p:nvPr userDrawn="1"/>
        </p:nvSpPr>
        <p:spPr>
          <a:xfrm>
            <a:off x="8101797" y="6979469"/>
            <a:ext cx="3274832" cy="1506566"/>
          </a:xfrm>
          <a:prstGeom prst="rect">
            <a:avLst/>
          </a:prstGeom>
          <a:noFill/>
          <a:effectLst/>
        </p:spPr>
        <p:txBody>
          <a:bodyPr wrap="square" rtlCol="0">
            <a:spAutoFit/>
          </a:bodyPr>
          <a:lstStyle/>
          <a:p>
            <a:pPr algn="ctr">
              <a:lnSpc>
                <a:spcPts val="2800"/>
              </a:lnSpc>
            </a:pPr>
            <a:r>
              <a:rPr lang="en-US" sz="2000" spc="150" dirty="0">
                <a:solidFill>
                  <a:schemeClr val="accent1">
                    <a:lumMod val="20000"/>
                    <a:lumOff val="80000"/>
                  </a:schemeClr>
                </a:solidFill>
                <a:latin typeface="Calibri Light" charset="0"/>
                <a:ea typeface="Calibri Light" charset="0"/>
                <a:cs typeface="Calibri Light" charset="0"/>
              </a:rPr>
              <a:t>We help </a:t>
            </a:r>
            <a:r>
              <a:rPr lang="en-US" sz="2000" spc="150" dirty="0" smtClean="0">
                <a:solidFill>
                  <a:schemeClr val="accent1">
                    <a:lumMod val="20000"/>
                    <a:lumOff val="80000"/>
                  </a:schemeClr>
                </a:solidFill>
                <a:latin typeface="Calibri Light" charset="0"/>
                <a:ea typeface="Calibri Light" charset="0"/>
                <a:cs typeface="Calibri Light" charset="0"/>
              </a:rPr>
              <a:t>humanity</a:t>
            </a:r>
          </a:p>
          <a:p>
            <a:pPr algn="ctr">
              <a:lnSpc>
                <a:spcPts val="2800"/>
              </a:lnSpc>
            </a:pPr>
            <a:r>
              <a:rPr lang="en-US" sz="2000" spc="150" dirty="0" smtClean="0">
                <a:solidFill>
                  <a:schemeClr val="accent1">
                    <a:lumMod val="20000"/>
                    <a:lumOff val="80000"/>
                  </a:schemeClr>
                </a:solidFill>
                <a:latin typeface="Calibri Light" charset="0"/>
                <a:ea typeface="Calibri Light" charset="0"/>
                <a:cs typeface="Calibri Light" charset="0"/>
              </a:rPr>
              <a:t>explore </a:t>
            </a:r>
            <a:r>
              <a:rPr lang="en-US" sz="2000" spc="150" dirty="0">
                <a:solidFill>
                  <a:schemeClr val="accent1">
                    <a:lumMod val="20000"/>
                    <a:lumOff val="80000"/>
                  </a:schemeClr>
                </a:solidFill>
                <a:latin typeface="Calibri Light" charset="0"/>
                <a:ea typeface="Calibri Light" charset="0"/>
                <a:cs typeface="Calibri Light" charset="0"/>
              </a:rPr>
              <a:t>the </a:t>
            </a:r>
            <a:r>
              <a:rPr lang="en-US" sz="2000" spc="150" dirty="0" smtClean="0">
                <a:solidFill>
                  <a:schemeClr val="accent1">
                    <a:lumMod val="20000"/>
                    <a:lumOff val="80000"/>
                  </a:schemeClr>
                </a:solidFill>
                <a:latin typeface="Calibri Light" charset="0"/>
                <a:ea typeface="Calibri Light" charset="0"/>
                <a:cs typeface="Calibri Light" charset="0"/>
              </a:rPr>
              <a:t>universe</a:t>
            </a:r>
            <a:br>
              <a:rPr lang="en-US" sz="2000" spc="150" dirty="0" smtClean="0">
                <a:solidFill>
                  <a:schemeClr val="accent1">
                    <a:lumMod val="20000"/>
                    <a:lumOff val="80000"/>
                  </a:schemeClr>
                </a:solidFill>
                <a:latin typeface="Calibri Light" charset="0"/>
                <a:ea typeface="Calibri Light" charset="0"/>
                <a:cs typeface="Calibri Light" charset="0"/>
              </a:rPr>
            </a:br>
            <a:r>
              <a:rPr lang="en-US" sz="2000" spc="150" dirty="0" smtClean="0">
                <a:solidFill>
                  <a:schemeClr val="accent1">
                    <a:lumMod val="20000"/>
                    <a:lumOff val="80000"/>
                  </a:schemeClr>
                </a:solidFill>
                <a:latin typeface="Calibri Light" charset="0"/>
                <a:ea typeface="Calibri Light" charset="0"/>
                <a:cs typeface="Calibri Light" charset="0"/>
              </a:rPr>
              <a:t>with advanced space telescopes and archives </a:t>
            </a:r>
            <a:endParaRPr lang="en-US" sz="2000" spc="150" dirty="0">
              <a:solidFill>
                <a:schemeClr val="accent1">
                  <a:lumMod val="20000"/>
                  <a:lumOff val="80000"/>
                </a:schemeClr>
              </a:solidFill>
              <a:latin typeface="Calibri Light" charset="0"/>
              <a:ea typeface="Calibri Light" charset="0"/>
              <a:cs typeface="Calibri Light" charset="0"/>
            </a:endParaRPr>
          </a:p>
        </p:txBody>
      </p:sp>
      <p:sp>
        <p:nvSpPr>
          <p:cNvPr id="16" name="TextBox 15"/>
          <p:cNvSpPr txBox="1"/>
          <p:nvPr userDrawn="1"/>
        </p:nvSpPr>
        <p:spPr>
          <a:xfrm>
            <a:off x="855784" y="7016045"/>
            <a:ext cx="3274832" cy="1218026"/>
          </a:xfrm>
          <a:prstGeom prst="rect">
            <a:avLst/>
          </a:prstGeom>
          <a:noFill/>
          <a:effectLst/>
        </p:spPr>
        <p:txBody>
          <a:bodyPr wrap="square" rtlCol="0">
            <a:spAutoFit/>
          </a:bodyPr>
          <a:lstStyle/>
          <a:p>
            <a:pPr algn="ctr">
              <a:lnSpc>
                <a:spcPts val="3000"/>
              </a:lnSpc>
            </a:pPr>
            <a:r>
              <a:rPr lang="en-US" sz="2000" spc="150" dirty="0" smtClean="0">
                <a:solidFill>
                  <a:schemeClr val="accent1">
                    <a:lumMod val="20000"/>
                    <a:lumOff val="80000"/>
                  </a:schemeClr>
                </a:solidFill>
                <a:latin typeface="Calibri Light" charset="0"/>
                <a:ea typeface="Calibri Light" charset="0"/>
                <a:cs typeface="Calibri Light" charset="0"/>
              </a:rPr>
              <a:t>Expanding the</a:t>
            </a:r>
          </a:p>
          <a:p>
            <a:pPr algn="ctr">
              <a:lnSpc>
                <a:spcPts val="3000"/>
              </a:lnSpc>
            </a:pPr>
            <a:r>
              <a:rPr lang="en-US" sz="2000" spc="150" dirty="0" smtClean="0">
                <a:solidFill>
                  <a:schemeClr val="accent1">
                    <a:lumMod val="20000"/>
                    <a:lumOff val="80000"/>
                  </a:schemeClr>
                </a:solidFill>
                <a:latin typeface="Calibri Light" charset="0"/>
                <a:ea typeface="Calibri Light" charset="0"/>
                <a:cs typeface="Calibri Light" charset="0"/>
              </a:rPr>
              <a:t>frontiers of</a:t>
            </a:r>
          </a:p>
          <a:p>
            <a:pPr algn="ctr">
              <a:lnSpc>
                <a:spcPts val="3000"/>
              </a:lnSpc>
            </a:pPr>
            <a:r>
              <a:rPr lang="en-US" sz="2000" spc="150" dirty="0" smtClean="0">
                <a:solidFill>
                  <a:schemeClr val="accent1">
                    <a:lumMod val="20000"/>
                    <a:lumOff val="80000"/>
                  </a:schemeClr>
                </a:solidFill>
                <a:latin typeface="Calibri Light" charset="0"/>
                <a:ea typeface="Calibri Light" charset="0"/>
                <a:cs typeface="Calibri Light" charset="0"/>
              </a:rPr>
              <a:t>space astronomy</a:t>
            </a:r>
            <a:endParaRPr lang="en-US" sz="2000" spc="150" dirty="0">
              <a:solidFill>
                <a:schemeClr val="accent1">
                  <a:lumMod val="20000"/>
                  <a:lumOff val="80000"/>
                </a:scheme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17792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1000"/>
                                  </p:stCondLst>
                                  <p:iterate type="lt">
                                    <p:tmPct val="0"/>
                                  </p:iterate>
                                  <p:childTnLst>
                                    <p:animMotion origin="layout" path="M 2.08333E-6 3.7037E-6 L -0.00091 -0.35348 " pathEditMode="relative" rAng="0" ptsTypes="AA">
                                      <p:cBhvr>
                                        <p:cTn id="6" dur="1000" fill="hold"/>
                                        <p:tgtEl>
                                          <p:spTgt spid="15"/>
                                        </p:tgtEl>
                                        <p:attrNameLst>
                                          <p:attrName>ppt_x</p:attrName>
                                          <p:attrName>ppt_y</p:attrName>
                                        </p:attrNameLst>
                                      </p:cBhvr>
                                      <p:rCtr x="-52" y="-17685"/>
                                    </p:animMotion>
                                  </p:childTnLst>
                                </p:cTn>
                              </p:par>
                              <p:par>
                                <p:cTn id="7" presetID="0" presetClass="path" presetSubtype="0" accel="50000" decel="50000" fill="hold" grpId="0" nodeType="withEffect">
                                  <p:stCondLst>
                                    <p:cond delay="1000"/>
                                  </p:stCondLst>
                                  <p:iterate type="lt">
                                    <p:tmPct val="0"/>
                                  </p:iterate>
                                  <p:childTnLst>
                                    <p:animMotion origin="layout" path="M 2.91667E-6 4.44444E-6 L -0.00091 -0.35348 " pathEditMode="relative" rAng="0" ptsTypes="AA">
                                      <p:cBhvr>
                                        <p:cTn id="8" dur="1000" fill="hold"/>
                                        <p:tgtEl>
                                          <p:spTgt spid="16"/>
                                        </p:tgtEl>
                                        <p:attrNameLst>
                                          <p:attrName>ppt_x</p:attrName>
                                          <p:attrName>ppt_y</p:attrName>
                                        </p:attrNameLst>
                                      </p:cBhvr>
                                      <p:rCtr x="-52" y="-1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TSci Strategic Goals Slide">
    <p:bg>
      <p:bgPr>
        <a:solidFill>
          <a:srgbClr val="01082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88" y="0"/>
            <a:ext cx="12273280" cy="6903720"/>
          </a:xfrm>
          <a:prstGeom prst="rect">
            <a:avLst/>
          </a:prstGeom>
        </p:spPr>
      </p:pic>
      <p:sp>
        <p:nvSpPr>
          <p:cNvPr id="3" name="TextBox 2"/>
          <p:cNvSpPr txBox="1"/>
          <p:nvPr userDrawn="1"/>
        </p:nvSpPr>
        <p:spPr>
          <a:xfrm>
            <a:off x="95690" y="2009556"/>
            <a:ext cx="8952615" cy="384721"/>
          </a:xfrm>
          <a:prstGeom prst="rect">
            <a:avLst/>
          </a:prstGeom>
          <a:noFill/>
        </p:spPr>
        <p:txBody>
          <a:bodyPr wrap="square" rtlCol="0">
            <a:spAutoFit/>
          </a:bodyPr>
          <a:lstStyle/>
          <a:p>
            <a:pPr algn="r"/>
            <a:r>
              <a:rPr lang="en-US" sz="1900" dirty="0">
                <a:solidFill>
                  <a:schemeClr val="bg1"/>
                </a:solidFill>
                <a:effectLst>
                  <a:outerShdw blurRad="38100" dist="25400" dir="2700000" algn="tl" rotWithShape="0">
                    <a:prstClr val="black">
                      <a:alpha val="85000"/>
                    </a:prstClr>
                  </a:outerShdw>
                </a:effectLst>
                <a:latin typeface="+mj-lt"/>
              </a:rPr>
              <a:t>Excel in the science operations of NASA's current and future astrophysics flagship missions</a:t>
            </a:r>
          </a:p>
        </p:txBody>
      </p:sp>
      <p:sp>
        <p:nvSpPr>
          <p:cNvPr id="4" name="TextBox 3"/>
          <p:cNvSpPr txBox="1"/>
          <p:nvPr userDrawn="1"/>
        </p:nvSpPr>
        <p:spPr>
          <a:xfrm>
            <a:off x="95690" y="3268538"/>
            <a:ext cx="8952615" cy="384721"/>
          </a:xfrm>
          <a:prstGeom prst="rect">
            <a:avLst/>
          </a:prstGeom>
          <a:noFill/>
        </p:spPr>
        <p:txBody>
          <a:bodyPr wrap="square" rtlCol="0">
            <a:spAutoFit/>
          </a:bodyPr>
          <a:lstStyle/>
          <a:p>
            <a:pPr algn="r"/>
            <a:r>
              <a:rPr lang="en-US" sz="1900" dirty="0">
                <a:solidFill>
                  <a:schemeClr val="bg1"/>
                </a:solidFill>
                <a:effectLst>
                  <a:outerShdw blurRad="38100" dist="25400" dir="2700000" algn="tl" rotWithShape="0">
                    <a:prstClr val="black">
                      <a:alpha val="85000"/>
                    </a:prstClr>
                  </a:outerShdw>
                </a:effectLst>
                <a:latin typeface="+mj-lt"/>
              </a:rPr>
              <a:t>Advance state-of-the-art astronomical data, archives, and tools for scientific discovery</a:t>
            </a:r>
          </a:p>
        </p:txBody>
      </p:sp>
      <p:sp>
        <p:nvSpPr>
          <p:cNvPr id="5" name="TextBox 4"/>
          <p:cNvSpPr txBox="1"/>
          <p:nvPr userDrawn="1"/>
        </p:nvSpPr>
        <p:spPr>
          <a:xfrm>
            <a:off x="2037905" y="4542055"/>
            <a:ext cx="7010400" cy="384721"/>
          </a:xfrm>
          <a:prstGeom prst="rect">
            <a:avLst/>
          </a:prstGeom>
          <a:noFill/>
        </p:spPr>
        <p:txBody>
          <a:bodyPr wrap="square" rtlCol="0">
            <a:spAutoFit/>
          </a:bodyPr>
          <a:lstStyle/>
          <a:p>
            <a:pPr algn="r"/>
            <a:r>
              <a:rPr lang="en-US" sz="1900" dirty="0">
                <a:solidFill>
                  <a:schemeClr val="bg1"/>
                </a:solidFill>
                <a:effectLst>
                  <a:outerShdw blurRad="38100" dist="25400" dir="2700000" algn="tl" rotWithShape="0">
                    <a:prstClr val="black">
                      <a:alpha val="85000"/>
                    </a:prstClr>
                  </a:outerShdw>
                </a:effectLst>
                <a:latin typeface="+mj-lt"/>
              </a:rPr>
              <a:t>Make the world's astronomical information accessible to all</a:t>
            </a:r>
          </a:p>
        </p:txBody>
      </p:sp>
    </p:spTree>
    <p:extLst>
      <p:ext uri="{BB962C8B-B14F-4D97-AF65-F5344CB8AC3E}">
        <p14:creationId xmlns:p14="http://schemas.microsoft.com/office/powerpoint/2010/main" val="1391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childTnLst>
                          </p:cTn>
                        </p:par>
                        <p:par>
                          <p:cTn id="9" fill="hold">
                            <p:stCondLst>
                              <p:cond delay="1000"/>
                            </p:stCondLst>
                            <p:childTnLst>
                              <p:par>
                                <p:cTn id="10" presetID="12" presetClass="entr" presetSubtype="8" fill="hold" grpId="0" nodeType="after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p:tgtEl>
                                          <p:spTgt spid="4"/>
                                        </p:tgtEl>
                                        <p:attrNameLst>
                                          <p:attrName>ppt_x</p:attrName>
                                        </p:attrNameLst>
                                      </p:cBhvr>
                                      <p:tavLst>
                                        <p:tav tm="0">
                                          <p:val>
                                            <p:strVal val="#ppt_x-#ppt_w*1.125000"/>
                                          </p:val>
                                        </p:tav>
                                        <p:tav tm="100000">
                                          <p:val>
                                            <p:strVal val="#ppt_x"/>
                                          </p:val>
                                        </p:tav>
                                      </p:tavLst>
                                    </p:anim>
                                    <p:animEffect transition="in" filter="wipe(right)">
                                      <p:cBhvr>
                                        <p:cTn id="13" dur="1000"/>
                                        <p:tgtEl>
                                          <p:spTgt spid="4"/>
                                        </p:tgtEl>
                                      </p:cBhvr>
                                    </p:animEffect>
                                  </p:childTnLst>
                                </p:cTn>
                              </p:par>
                            </p:childTnLst>
                          </p:cTn>
                        </p:par>
                        <p:par>
                          <p:cTn id="14" fill="hold">
                            <p:stCondLst>
                              <p:cond delay="3000"/>
                            </p:stCondLst>
                            <p:childTnLst>
                              <p:par>
                                <p:cTn id="15" presetID="1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p:tgtEl>
                                          <p:spTgt spid="5"/>
                                        </p:tgtEl>
                                        <p:attrNameLst>
                                          <p:attrName>ppt_x</p:attrName>
                                        </p:attrNameLst>
                                      </p:cBhvr>
                                      <p:tavLst>
                                        <p:tav tm="0">
                                          <p:val>
                                            <p:strVal val="#ppt_x-#ppt_w*1.125000"/>
                                          </p:val>
                                        </p:tav>
                                        <p:tav tm="100000">
                                          <p:val>
                                            <p:strVal val="#ppt_x"/>
                                          </p:val>
                                        </p:tav>
                                      </p:tavLst>
                                    </p:anim>
                                    <p:animEffect transition="in" filter="wipe(right)">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STSci Slide">
    <p:bg>
      <p:bgPr>
        <a:solidFill>
          <a:srgbClr val="01082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8290"/>
            <a:ext cx="12349069" cy="6949438"/>
          </a:xfrm>
          <a:prstGeom prst="rect">
            <a:avLst/>
          </a:prstGeom>
        </p:spPr>
      </p:pic>
    </p:spTree>
    <p:extLst>
      <p:ext uri="{BB962C8B-B14F-4D97-AF65-F5344CB8AC3E}">
        <p14:creationId xmlns:p14="http://schemas.microsoft.com/office/powerpoint/2010/main" val="894509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9" name="Rectangle 8"/>
          <p:cNvSpPr/>
          <p:nvPr userDrawn="1"/>
        </p:nvSpPr>
        <p:spPr>
          <a:xfrm>
            <a:off x="-42454" y="-2"/>
            <a:ext cx="12234454" cy="6858002"/>
          </a:xfrm>
          <a:prstGeom prst="rect">
            <a:avLst/>
          </a:prstGeom>
          <a:solidFill>
            <a:srgbClr val="0108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ScI Slide Layout">
    <p:spTree>
      <p:nvGrpSpPr>
        <p:cNvPr id="1" name=""/>
        <p:cNvGrpSpPr/>
        <p:nvPr/>
      </p:nvGrpSpPr>
      <p:grpSpPr>
        <a:xfrm>
          <a:off x="0" y="0"/>
          <a:ext cx="0" cy="0"/>
          <a:chOff x="0" y="0"/>
          <a:chExt cx="0" cy="0"/>
        </a:xfrm>
      </p:grpSpPr>
      <p:cxnSp>
        <p:nvCxnSpPr>
          <p:cNvPr id="9" name="Straight Connector 8"/>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8162" y="1047560"/>
            <a:ext cx="1127685" cy="255016"/>
          </a:xfrm>
          <a:prstGeom prst="rect">
            <a:avLst/>
          </a:prstGeom>
        </p:spPr>
      </p:pic>
      <p:pic>
        <p:nvPicPr>
          <p:cNvPr id="21" name="Picture 20"/>
          <p:cNvPicPr>
            <a:picLocks noChangeAspect="1"/>
          </p:cNvPicPr>
          <p:nvPr userDrawn="1"/>
        </p:nvPicPr>
        <p:blipFill rotWithShape="1">
          <a:blip r:embed="rId3" cstate="screen">
            <a:extLst>
              <a:ext uri="{28A0092B-C50C-407E-A947-70E740481C1C}">
                <a14:useLocalDpi xmlns:a14="http://schemas.microsoft.com/office/drawing/2010/main"/>
              </a:ext>
            </a:extLst>
          </a:blip>
          <a:srcRect l="25709" r="22839" b="30243"/>
          <a:stretch/>
        </p:blipFill>
        <p:spPr>
          <a:xfrm rot="10800000" flipH="1" flipV="1">
            <a:off x="298162" y="314928"/>
            <a:ext cx="853982" cy="732632"/>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482444" y="6463506"/>
            <a:ext cx="1372151" cy="189426"/>
          </a:xfrm>
          <a:prstGeom prst="rect">
            <a:avLst/>
          </a:prstGeom>
        </p:spPr>
      </p:pic>
      <p:sp>
        <p:nvSpPr>
          <p:cNvPr id="5" name="Content Placeholder 4"/>
          <p:cNvSpPr>
            <a:spLocks noGrp="1"/>
          </p:cNvSpPr>
          <p:nvPr>
            <p:ph sz="quarter" idx="10"/>
          </p:nvPr>
        </p:nvSpPr>
        <p:spPr>
          <a:xfrm>
            <a:off x="1005839" y="1404637"/>
            <a:ext cx="10595611" cy="4969176"/>
          </a:xfrm>
          <a:prstGeom prst="rect">
            <a:avLst/>
          </a:prstGeom>
        </p:spPr>
        <p:txBody>
          <a:bodyPr/>
          <a:lstStyle>
            <a:lvl1pPr marL="0" indent="0">
              <a:buFontTx/>
              <a:buNone/>
              <a:tabLst>
                <a:tab pos="225425" algn="l"/>
              </a:tabLst>
              <a:defRPr sz="2400">
                <a:solidFill>
                  <a:srgbClr val="002061"/>
                </a:solidFill>
                <a:latin typeface="+mj-lt"/>
              </a:defRPr>
            </a:lvl1pPr>
            <a:lvl2pPr marL="685800" indent="-228600">
              <a:buFont typeface="Arial" charset="0"/>
              <a:buChar char="•"/>
              <a:defRPr sz="2000">
                <a:solidFill>
                  <a:srgbClr val="002061"/>
                </a:solidFill>
                <a:latin typeface="+mj-lt"/>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UBBLE Content Slide">
    <p:spTree>
      <p:nvGrpSpPr>
        <p:cNvPr id="1" name=""/>
        <p:cNvGrpSpPr/>
        <p:nvPr/>
      </p:nvGrpSpPr>
      <p:grpSpPr>
        <a:xfrm>
          <a:off x="0" y="0"/>
          <a:ext cx="0" cy="0"/>
          <a:chOff x="0" y="0"/>
          <a:chExt cx="0" cy="0"/>
        </a:xfrm>
      </p:grpSpPr>
      <p:cxnSp>
        <p:nvCxnSpPr>
          <p:cNvPr id="9" name="Straight Connector 8"/>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993" y="272041"/>
            <a:ext cx="1218024" cy="1069848"/>
          </a:xfrm>
          <a:prstGeom prst="rect">
            <a:avLst/>
          </a:prstGeom>
        </p:spPr>
      </p:pic>
      <p:sp>
        <p:nvSpPr>
          <p:cNvPr id="20" name="Title 1"/>
          <p:cNvSpPr>
            <a:spLocks noGrp="1"/>
          </p:cNvSpPr>
          <p:nvPr>
            <p:ph type="title"/>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Click to edit Master title style</a:t>
            </a:r>
            <a:endParaRPr lang="en-US" dirty="0"/>
          </a:p>
        </p:txBody>
      </p:sp>
      <p:sp>
        <p:nvSpPr>
          <p:cNvPr id="10" name="Content Placeholder 4"/>
          <p:cNvSpPr>
            <a:spLocks noGrp="1"/>
          </p:cNvSpPr>
          <p:nvPr>
            <p:ph sz="quarter" idx="10"/>
          </p:nvPr>
        </p:nvSpPr>
        <p:spPr>
          <a:xfrm>
            <a:off x="1005839" y="1404637"/>
            <a:ext cx="10595611" cy="4969176"/>
          </a:xfrm>
          <a:prstGeom prst="rect">
            <a:avLst/>
          </a:prstGeom>
        </p:spPr>
        <p:txBody>
          <a:bodyPr/>
          <a:lstStyle>
            <a:lvl1pPr marL="0" indent="0">
              <a:buFontTx/>
              <a:buNone/>
              <a:tabLst>
                <a:tab pos="225425" algn="l"/>
              </a:tabLst>
              <a:defRPr sz="2400">
                <a:solidFill>
                  <a:srgbClr val="002061"/>
                </a:solidFill>
                <a:latin typeface="+mj-lt"/>
              </a:defRPr>
            </a:lvl1pPr>
            <a:lvl2pPr marL="685800" indent="-228600">
              <a:buFont typeface="Arial" charset="0"/>
              <a:buChar char="•"/>
              <a:defRPr sz="2000">
                <a:solidFill>
                  <a:srgbClr val="002061"/>
                </a:solidFill>
                <a:latin typeface="+mj-lt"/>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WST Content Slide">
    <p:spTree>
      <p:nvGrpSpPr>
        <p:cNvPr id="1" name=""/>
        <p:cNvGrpSpPr/>
        <p:nvPr/>
      </p:nvGrpSpPr>
      <p:grpSpPr>
        <a:xfrm>
          <a:off x="0" y="0"/>
          <a:ext cx="0" cy="0"/>
          <a:chOff x="0" y="0"/>
          <a:chExt cx="0" cy="0"/>
        </a:xfrm>
      </p:grpSpPr>
      <p:cxnSp>
        <p:nvCxnSpPr>
          <p:cNvPr id="9" name="Straight Connector 8"/>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Click to edit Master title style</a:t>
            </a:r>
            <a:endParaRPr lang="en-US" dirty="0"/>
          </a:p>
        </p:txBody>
      </p:sp>
      <p:pic>
        <p:nvPicPr>
          <p:cNvPr id="21"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5339" y="270960"/>
            <a:ext cx="1217959" cy="1069848"/>
          </a:xfrm>
          <a:prstGeom prst="rect">
            <a:avLst/>
          </a:prstGeom>
        </p:spPr>
      </p:pic>
      <p:sp>
        <p:nvSpPr>
          <p:cNvPr id="10" name="Content Placeholder 4"/>
          <p:cNvSpPr>
            <a:spLocks noGrp="1"/>
          </p:cNvSpPr>
          <p:nvPr>
            <p:ph sz="quarter" idx="10"/>
          </p:nvPr>
        </p:nvSpPr>
        <p:spPr>
          <a:xfrm>
            <a:off x="1005839" y="1404637"/>
            <a:ext cx="10595611" cy="4969176"/>
          </a:xfrm>
          <a:prstGeom prst="rect">
            <a:avLst/>
          </a:prstGeom>
        </p:spPr>
        <p:txBody>
          <a:bodyPr/>
          <a:lstStyle>
            <a:lvl1pPr marL="0" indent="0">
              <a:buFontTx/>
              <a:buNone/>
              <a:tabLst>
                <a:tab pos="225425" algn="l"/>
              </a:tabLst>
              <a:defRPr sz="2400">
                <a:solidFill>
                  <a:srgbClr val="002061"/>
                </a:solidFill>
                <a:latin typeface="+mj-lt"/>
              </a:defRPr>
            </a:lvl1pPr>
            <a:lvl2pPr marL="685800" indent="-228600">
              <a:buFont typeface="Arial" charset="0"/>
              <a:buChar char="•"/>
              <a:defRPr sz="2000">
                <a:solidFill>
                  <a:srgbClr val="002061"/>
                </a:solidFill>
                <a:latin typeface="+mj-lt"/>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FIRST Content Slide">
    <p:spTree>
      <p:nvGrpSpPr>
        <p:cNvPr id="1" name=""/>
        <p:cNvGrpSpPr/>
        <p:nvPr/>
      </p:nvGrpSpPr>
      <p:grpSpPr>
        <a:xfrm>
          <a:off x="0" y="0"/>
          <a:ext cx="0" cy="0"/>
          <a:chOff x="0" y="0"/>
          <a:chExt cx="0" cy="0"/>
        </a:xfrm>
      </p:grpSpPr>
      <p:cxnSp>
        <p:nvCxnSpPr>
          <p:cNvPr id="9" name="Straight Connector 8"/>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Click to edit Master title style</a:t>
            </a:r>
            <a:endParaRPr lang="en-US" dirty="0"/>
          </a:p>
        </p:txBody>
      </p:sp>
      <p:pic>
        <p:nvPicPr>
          <p:cNvPr id="21"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993" y="270960"/>
            <a:ext cx="1220305" cy="1072011"/>
          </a:xfrm>
          <a:prstGeom prst="rect">
            <a:avLst/>
          </a:prstGeom>
        </p:spPr>
      </p:pic>
      <p:sp>
        <p:nvSpPr>
          <p:cNvPr id="8" name="Content Placeholder 4"/>
          <p:cNvSpPr>
            <a:spLocks noGrp="1"/>
          </p:cNvSpPr>
          <p:nvPr>
            <p:ph sz="quarter" idx="10"/>
          </p:nvPr>
        </p:nvSpPr>
        <p:spPr>
          <a:xfrm>
            <a:off x="1005839" y="1404637"/>
            <a:ext cx="10595611" cy="4969176"/>
          </a:xfrm>
          <a:prstGeom prst="rect">
            <a:avLst/>
          </a:prstGeom>
        </p:spPr>
        <p:txBody>
          <a:bodyPr/>
          <a:lstStyle>
            <a:lvl1pPr marL="0" indent="0">
              <a:buFontTx/>
              <a:buNone/>
              <a:tabLst>
                <a:tab pos="225425" algn="l"/>
              </a:tabLst>
              <a:defRPr sz="2400">
                <a:solidFill>
                  <a:srgbClr val="002061"/>
                </a:solidFill>
                <a:latin typeface="+mj-lt"/>
              </a:defRPr>
            </a:lvl1pPr>
            <a:lvl2pPr marL="685800" indent="-228600">
              <a:buFont typeface="Arial" charset="0"/>
              <a:buChar char="•"/>
              <a:defRPr sz="2000">
                <a:solidFill>
                  <a:srgbClr val="002061"/>
                </a:solidFill>
                <a:latin typeface="+mj-lt"/>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ST Content Slide">
    <p:spTree>
      <p:nvGrpSpPr>
        <p:cNvPr id="1" name=""/>
        <p:cNvGrpSpPr/>
        <p:nvPr/>
      </p:nvGrpSpPr>
      <p:grpSpPr>
        <a:xfrm>
          <a:off x="0" y="0"/>
          <a:ext cx="0" cy="0"/>
          <a:chOff x="0" y="0"/>
          <a:chExt cx="0" cy="0"/>
        </a:xfrm>
      </p:grpSpPr>
      <p:cxnSp>
        <p:nvCxnSpPr>
          <p:cNvPr id="9" name="Straight Connector 8"/>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Click to edit Master title style</a:t>
            </a:r>
            <a:endParaRPr lang="en-US" dirty="0"/>
          </a:p>
        </p:txBody>
      </p:sp>
      <p:pic>
        <p:nvPicPr>
          <p:cNvPr id="19" name="Content Placeholder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966" y="270960"/>
            <a:ext cx="1217446" cy="1069848"/>
          </a:xfrm>
          <a:prstGeom prst="rect">
            <a:avLst/>
          </a:prstGeom>
        </p:spPr>
      </p:pic>
      <p:sp>
        <p:nvSpPr>
          <p:cNvPr id="8" name="Content Placeholder 4"/>
          <p:cNvSpPr>
            <a:spLocks noGrp="1"/>
          </p:cNvSpPr>
          <p:nvPr>
            <p:ph sz="quarter" idx="10"/>
          </p:nvPr>
        </p:nvSpPr>
        <p:spPr>
          <a:xfrm>
            <a:off x="1005839" y="1404637"/>
            <a:ext cx="10595611" cy="4969176"/>
          </a:xfrm>
          <a:prstGeom prst="rect">
            <a:avLst/>
          </a:prstGeom>
        </p:spPr>
        <p:txBody>
          <a:bodyPr/>
          <a:lstStyle>
            <a:lvl1pPr marL="0" indent="0">
              <a:buFontTx/>
              <a:buNone/>
              <a:tabLst>
                <a:tab pos="225425" algn="l"/>
              </a:tabLst>
              <a:defRPr sz="2400">
                <a:solidFill>
                  <a:srgbClr val="002061"/>
                </a:solidFill>
                <a:latin typeface="+mj-lt"/>
              </a:defRPr>
            </a:lvl1pPr>
            <a:lvl2pPr marL="685800" indent="-228600">
              <a:buFont typeface="Arial" charset="0"/>
              <a:buChar char="•"/>
              <a:defRPr sz="2000">
                <a:solidFill>
                  <a:srgbClr val="002061"/>
                </a:solidFill>
                <a:latin typeface="+mj-lt"/>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552">
          <p15:clr>
            <a:srgbClr val="FBAE40"/>
          </p15:clr>
        </p15:guide>
        <p15:guide id="2" pos="6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052" y="-9144"/>
            <a:ext cx="12240768" cy="6885432"/>
          </a:xfrm>
          <a:prstGeom prst="rect">
            <a:avLst/>
          </a:prstGeom>
        </p:spPr>
      </p:pic>
      <p:sp>
        <p:nvSpPr>
          <p:cNvPr id="9" name="Rectangle 8"/>
          <p:cNvSpPr/>
          <p:nvPr userDrawn="1"/>
        </p:nvSpPr>
        <p:spPr>
          <a:xfrm>
            <a:off x="-35052" y="0"/>
            <a:ext cx="12251436" cy="6858000"/>
          </a:xfrm>
          <a:prstGeom prst="rect">
            <a:avLst/>
          </a:prstGeom>
          <a:solidFill>
            <a:srgbClr val="01082D">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userDrawn="1"/>
        </p:nvCxnSpPr>
        <p:spPr>
          <a:xfrm>
            <a:off x="370332" y="3456432"/>
            <a:ext cx="11430000" cy="9144"/>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itle 22"/>
          <p:cNvSpPr>
            <a:spLocks noGrp="1"/>
          </p:cNvSpPr>
          <p:nvPr>
            <p:ph type="title"/>
          </p:nvPr>
        </p:nvSpPr>
        <p:spPr>
          <a:xfrm>
            <a:off x="370332" y="2911707"/>
            <a:ext cx="11430000" cy="444141"/>
          </a:xfrm>
          <a:prstGeom prst="rect">
            <a:avLst/>
          </a:prstGeom>
        </p:spPr>
        <p:txBody>
          <a:bodyPr/>
          <a:lstStyle>
            <a:lvl1pPr algn="ctr">
              <a:defRPr sz="3200" spc="150" baseline="0">
                <a:solidFill>
                  <a:schemeClr val="bg1"/>
                </a:solidFill>
                <a:latin typeface="+mn-lt"/>
              </a:defRPr>
            </a:lvl1pPr>
          </a:lstStyle>
          <a:p>
            <a:r>
              <a:rPr lang="en-US" smtClean="0"/>
              <a:t>Click to edit Master title style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up)">
                                      <p:cBhvr>
                                        <p:cTn id="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and/or Last Slide">
    <p:bg>
      <p:bgPr>
        <a:solidFill>
          <a:srgbClr val="01082D"/>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a:blip r:embed="rId4" cstate="screen">
            <a:alphaModFix amt="45000"/>
            <a:extLst>
              <a:ext uri="{28A0092B-C50C-407E-A947-70E740481C1C}">
                <a14:useLocalDpi xmlns:a14="http://schemas.microsoft.com/office/drawing/2010/main"/>
              </a:ext>
            </a:extLst>
          </a:blip>
          <a:stretch>
            <a:fillRect/>
          </a:stretch>
        </p:blipFill>
        <p:spPr>
          <a:xfrm>
            <a:off x="3048" y="0"/>
            <a:ext cx="12188952" cy="6858000"/>
          </a:xfrm>
          <a:prstGeom prst="rect">
            <a:avLst/>
          </a:prstGeom>
        </p:spPr>
      </p:pic>
      <p:pic>
        <p:nvPicPr>
          <p:cNvPr id="7" name="Images_1.mp4">
            <a:hlinkClick r:id="" action="ppaction://media"/>
          </p:cNvPr>
          <p:cNvPicPr>
            <a:picLocks noChangeAspect="1"/>
          </p:cNvPicPr>
          <p:nvPr userDrawn="1">
            <a:vide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10630" y="0"/>
            <a:ext cx="12192000" cy="6858000"/>
          </a:xfrm>
          <a:prstGeom prst="rect">
            <a:avLst/>
          </a:prstGeom>
        </p:spPr>
      </p:pic>
      <p:sp>
        <p:nvSpPr>
          <p:cNvPr id="8" name="Rectangle 7"/>
          <p:cNvSpPr/>
          <p:nvPr userDrawn="1"/>
        </p:nvSpPr>
        <p:spPr>
          <a:xfrm rot="10800000">
            <a:off x="3048" y="0"/>
            <a:ext cx="12188952" cy="6858000"/>
          </a:xfrm>
          <a:prstGeom prst="rect">
            <a:avLst/>
          </a:prstGeom>
          <a:gradFill>
            <a:gsLst>
              <a:gs pos="71000">
                <a:schemeClr val="tx1">
                  <a:alpha val="0"/>
                </a:schemeClr>
              </a:gs>
              <a:gs pos="100000">
                <a:srgbClr val="121E23">
                  <a:lumMod val="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1260" y="-2"/>
            <a:ext cx="12188952" cy="6858000"/>
          </a:xfrm>
          <a:prstGeom prst="rect">
            <a:avLst/>
          </a:prstGeom>
          <a:gradFill flip="none" rotWithShape="1">
            <a:gsLst>
              <a:gs pos="71000">
                <a:schemeClr val="tx1">
                  <a:alpha val="0"/>
                </a:schemeClr>
              </a:gs>
              <a:gs pos="100000">
                <a:srgbClr val="121E23">
                  <a:lumMod val="0"/>
                  <a:alpha val="7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913198" y="-3327406"/>
            <a:ext cx="2365604" cy="2355498"/>
          </a:xfrm>
          <a:prstGeom prst="rect">
            <a:avLst/>
          </a:prstGeom>
        </p:spPr>
      </p:pic>
      <p:pic>
        <p:nvPicPr>
          <p:cNvPr id="11" name="Picture 10"/>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3396490" y="7712248"/>
            <a:ext cx="5399020" cy="750990"/>
          </a:xfrm>
          <a:prstGeom prst="rect">
            <a:avLst/>
          </a:prstGeom>
          <a:noFill/>
          <a:ln>
            <a:noFill/>
          </a:ln>
        </p:spPr>
      </p:pic>
      <p:sp>
        <p:nvSpPr>
          <p:cNvPr id="12" name="TextBox 11"/>
          <p:cNvSpPr txBox="1"/>
          <p:nvPr userDrawn="1"/>
        </p:nvSpPr>
        <p:spPr>
          <a:xfrm>
            <a:off x="-10630" y="5057505"/>
            <a:ext cx="12192000" cy="1200329"/>
          </a:xfrm>
          <a:prstGeom prst="rect">
            <a:avLst/>
          </a:prstGeom>
          <a:noFill/>
          <a:effectLst>
            <a:glow>
              <a:schemeClr val="accent1">
                <a:alpha val="40000"/>
              </a:schemeClr>
            </a:glow>
            <a:outerShdw blurRad="12700" dist="12700" dir="2400000" algn="tl" rotWithShape="0">
              <a:prstClr val="black">
                <a:alpha val="0"/>
              </a:prstClr>
            </a:outerShdw>
          </a:effectLst>
        </p:spPr>
        <p:txBody>
          <a:bodyPr wrap="square" rtlCol="0" anchor="t" anchorCtr="0">
            <a:spAutoFit/>
          </a:bodyPr>
          <a:lstStyle/>
          <a:p>
            <a:pPr algn="ctr"/>
            <a:r>
              <a:rPr lang="en-US" sz="2400" spc="300" dirty="0" smtClean="0">
                <a:solidFill>
                  <a:schemeClr val="bg1"/>
                </a:solidFill>
                <a:latin typeface="Franklin Gothic Medium Cond" charset="0"/>
                <a:ea typeface="Franklin Gothic Medium Cond" charset="0"/>
                <a:cs typeface="Franklin Gothic Medium Cond" charset="0"/>
              </a:rPr>
              <a:t>EXPANDING THE FRONTIERS OF SPACE ASTRONOMY</a:t>
            </a:r>
          </a:p>
          <a:p>
            <a:pPr algn="ctr"/>
            <a:endParaRPr lang="en-US" sz="2400" spc="300" dirty="0" smtClean="0">
              <a:solidFill>
                <a:schemeClr val="bg1"/>
              </a:solidFill>
              <a:latin typeface="Franklin Gothic Medium Cond" charset="0"/>
              <a:ea typeface="Franklin Gothic Medium Cond" charset="0"/>
              <a:cs typeface="Franklin Gothic Medium Cond" charset="0"/>
            </a:endParaRPr>
          </a:p>
          <a:p>
            <a:endParaRPr lang="en-US" sz="2400" spc="300" dirty="0">
              <a:solidFill>
                <a:schemeClr val="bg1"/>
              </a:solidFill>
              <a:latin typeface="Franklin Gothic Medium Cond" charset="0"/>
              <a:ea typeface="Franklin Gothic Medium Cond" charset="0"/>
              <a:cs typeface="Franklin Gothic Medium Cond" charset="0"/>
            </a:endParaRP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par>
                          <p:cTn id="8" fill="hold">
                            <p:stCondLst>
                              <p:cond delay="5000"/>
                            </p:stCondLst>
                            <p:childTnLst>
                              <p:par>
                                <p:cTn id="9" presetID="0" presetClass="path" presetSubtype="0" accel="50000" decel="50000" fill="hold" nodeType="afterEffect">
                                  <p:stCondLst>
                                    <p:cond delay="0"/>
                                  </p:stCondLst>
                                  <p:childTnLst>
                                    <p:animMotion origin="layout" path="M 0 -4.07407E-6 L 0 0.65695 " pathEditMode="relative" rAng="0" ptsTypes="AA">
                                      <p:cBhvr>
                                        <p:cTn id="10" dur="2000" fill="hold"/>
                                        <p:tgtEl>
                                          <p:spTgt spid="10"/>
                                        </p:tgtEl>
                                        <p:attrNameLst>
                                          <p:attrName>ppt_x</p:attrName>
                                          <p:attrName>ppt_y</p:attrName>
                                        </p:attrNameLst>
                                      </p:cBhvr>
                                      <p:rCtr x="0" y="32847"/>
                                    </p:animMotion>
                                  </p:childTnLst>
                                </p:cTn>
                              </p:par>
                              <p:par>
                                <p:cTn id="11" presetID="0" presetClass="path" presetSubtype="0" accel="50000" decel="50000" fill="hold" nodeType="withEffect">
                                  <p:stCondLst>
                                    <p:cond delay="0"/>
                                  </p:stCondLst>
                                  <p:childTnLst>
                                    <p:animMotion origin="layout" path="M 0 3.33333E-6 L 0 -0.55348 " pathEditMode="relative" rAng="0" ptsTypes="AA">
                                      <p:cBhvr>
                                        <p:cTn id="12" dur="2000" fill="hold"/>
                                        <p:tgtEl>
                                          <p:spTgt spid="11"/>
                                        </p:tgtEl>
                                        <p:attrNameLst>
                                          <p:attrName>ppt_x</p:attrName>
                                          <p:attrName>ppt_y</p:attrName>
                                        </p:attrNameLst>
                                      </p:cBhvr>
                                      <p:rCtr x="0" y="-27685"/>
                                    </p:animMotion>
                                  </p:childTnLst>
                                </p:cTn>
                              </p:par>
                            </p:childTnLst>
                          </p:cTn>
                        </p:par>
                        <p:par>
                          <p:cTn id="13" fill="hold">
                            <p:stCondLst>
                              <p:cond delay="7000"/>
                            </p:stCondLst>
                            <p:childTnLst>
                              <p:par>
                                <p:cTn id="14" presetID="22" presetClass="entr" presetSubtype="2" fill="hold" grpId="0" nodeType="after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right)">
                                      <p:cBhvr>
                                        <p:cTn id="16" dur="1500"/>
                                        <p:tgtEl>
                                          <p:spTgt spid="12">
                                            <p:txEl>
                                              <p:pRg st="0" end="0"/>
                                            </p:txEl>
                                          </p:spTgt>
                                        </p:tgtEl>
                                      </p:cBhvr>
                                    </p:animEffect>
                                  </p:childTnLst>
                                </p:cTn>
                              </p:par>
                            </p:childTnLst>
                          </p:cTn>
                        </p:par>
                        <p:par>
                          <p:cTn id="17" fill="hold">
                            <p:stCondLst>
                              <p:cond delay="8500"/>
                            </p:stCondLst>
                            <p:childTnLst>
                              <p:par>
                                <p:cTn id="18" presetID="42" presetClass="entr" presetSubtype="0" repeatCount="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7" presetClass="entr" presetSubtype="0" repeatCount="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0"/>
                                        <p:tgtEl>
                                          <p:spTgt spid="7"/>
                                        </p:tgtEl>
                                      </p:cBhvr>
                                    </p:animEffect>
                                  </p:childTnLst>
                                </p:cTn>
                              </p:par>
                              <p:par>
                                <p:cTn id="31" presetID="1" presetClass="mediacall" presetSubtype="0" fill="hold" nodeType="withEffect">
                                  <p:stCondLst>
                                    <p:cond delay="0"/>
                                  </p:stCondLst>
                                  <p:childTnLst>
                                    <p:cmd type="call" cmd="playFrom(0.0)">
                                      <p:cBhvr>
                                        <p:cTn id="32" dur="2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7"/>
                                        </p:tgtEl>
                                      </p:cBhvr>
                                    </p:cmd>
                                  </p:childTnLst>
                                </p:cTn>
                              </p:par>
                            </p:childTnLst>
                          </p:cTn>
                        </p:par>
                      </p:childTnLst>
                    </p:cTn>
                  </p:par>
                </p:childTnLst>
              </p:cTn>
              <p:nextCondLst>
                <p:cond evt="onClick" delay="0">
                  <p:tgtEl>
                    <p:spTgt spid="7"/>
                  </p:tgtEl>
                </p:cond>
              </p:nextCondLst>
            </p:seq>
            <p:video>
              <p:cMediaNode vol="80000">
                <p:cTn id="38" repeatCount="indefinite" fill="hold" display="0">
                  <p:stCondLst>
                    <p:cond delay="indefinite"/>
                  </p:stCondLst>
                  <p:endCondLst>
                    <p:cond evt="onNext" delay="0">
                      <p:tgtEl>
                        <p:sldTgt/>
                      </p:tgtEl>
                    </p:cond>
                  </p:endCondLst>
                </p:cTn>
                <p:tgtEl>
                  <p:spTgt spid="7"/>
                </p:tgtEl>
              </p:cMediaNode>
            </p:video>
          </p:childTnLst>
        </p:cTn>
      </p:par>
    </p:tnLst>
    <p:bldLst>
      <p:bldP spid="8" grpId="0" animBg="1"/>
      <p:bldP spid="9" grpId="0" animBg="1"/>
      <p:bldP spid="12" grpId="0" build="allAtOnce" bldLvl="4"/>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583226"/>
      </p:ext>
    </p:extLst>
  </p:cSld>
  <p:clrMap bg1="lt1" tx1="dk1" bg2="lt2" tx2="dk2" accent1="accent1" accent2="accent2" accent3="accent3" accent4="accent4" accent5="accent5" accent6="accent6" hlink="hlink" folHlink="folHlink"/>
  <p:sldLayoutIdLst>
    <p:sldLayoutId id="2147483695" r:id="rId1"/>
    <p:sldLayoutId id="2147483681" r:id="rId2"/>
    <p:sldLayoutId id="2147483682" r:id="rId3"/>
    <p:sldLayoutId id="2147483683" r:id="rId4"/>
    <p:sldLayoutId id="2147483684" r:id="rId5"/>
    <p:sldLayoutId id="2147483685" r:id="rId6"/>
    <p:sldLayoutId id="2147483688" r:id="rId7"/>
    <p:sldLayoutId id="2147483697" r:id="rId8"/>
    <p:sldLayoutId id="2147483696" r:id="rId9"/>
    <p:sldLayoutId id="2147483692" r:id="rId10"/>
    <p:sldLayoutId id="2147483693" r:id="rId11"/>
    <p:sldLayoutId id="2147483694" r:id="rId12"/>
    <p:sldLayoutId id="2147483689"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45533"/>
            <a:ext cx="11082867" cy="369332"/>
          </a:xfrm>
          <a:prstGeom prst="rect">
            <a:avLst/>
          </a:prstGeom>
          <a:noFill/>
        </p:spPr>
        <p:txBody>
          <a:bodyPr wrap="square" rtlCol="0">
            <a:spAutoFit/>
          </a:bodyPr>
          <a:lstStyle/>
          <a:p>
            <a:r>
              <a:rPr lang="en-US" b="1" dirty="0" smtClean="0">
                <a:solidFill>
                  <a:srgbClr val="C00000"/>
                </a:solidFill>
              </a:rPr>
              <a:t>PLEASE DELETE THIS SLIDE BEFORE PRESENTING</a:t>
            </a:r>
            <a:endParaRPr lang="en-US" b="1" dirty="0">
              <a:solidFill>
                <a:srgbClr val="C00000"/>
              </a:solidFill>
            </a:endParaRPr>
          </a:p>
        </p:txBody>
      </p:sp>
      <p:sp>
        <p:nvSpPr>
          <p:cNvPr id="3" name="TextBox 2"/>
          <p:cNvSpPr txBox="1"/>
          <p:nvPr/>
        </p:nvSpPr>
        <p:spPr>
          <a:xfrm>
            <a:off x="533399" y="589465"/>
            <a:ext cx="11082867" cy="5940088"/>
          </a:xfrm>
          <a:prstGeom prst="rect">
            <a:avLst/>
          </a:prstGeom>
          <a:noFill/>
        </p:spPr>
        <p:txBody>
          <a:bodyPr wrap="square" rtlCol="0">
            <a:spAutoFit/>
          </a:bodyPr>
          <a:lstStyle/>
          <a:p>
            <a:r>
              <a:rPr lang="en-US" sz="1600" dirty="0" smtClean="0"/>
              <a:t>This PPT contains multiple slide layouts:</a:t>
            </a:r>
          </a:p>
          <a:p>
            <a:endParaRPr lang="en-US" sz="1400" dirty="0" smtClean="0"/>
          </a:p>
          <a:p>
            <a:r>
              <a:rPr lang="en-US" sz="1600" b="1" dirty="0" smtClean="0"/>
              <a:t>SLIDE LAYOUTS:</a:t>
            </a:r>
            <a:endParaRPr lang="en-US" sz="1600" dirty="0" smtClean="0"/>
          </a:p>
          <a:p>
            <a:pPr marL="742950" lvl="1" indent="-285750">
              <a:buFont typeface="Arial" charset="0"/>
              <a:buChar char="•"/>
            </a:pPr>
            <a:r>
              <a:rPr lang="en-US" sz="1600" b="1" dirty="0" smtClean="0"/>
              <a:t>Intro Slides (4)</a:t>
            </a:r>
          </a:p>
          <a:p>
            <a:pPr marL="1200150" lvl="2" indent="-285750">
              <a:buFont typeface="Arial" charset="0"/>
              <a:buChar char="•"/>
            </a:pPr>
            <a:r>
              <a:rPr lang="en-US" sz="1400" dirty="0" smtClean="0"/>
              <a:t>Logo with subtle image gallery that continuously changes in background (this will loop until you advance to next slide), can also be used as the FINAL slide for Q&amp;A</a:t>
            </a:r>
          </a:p>
          <a:p>
            <a:pPr marL="1200150" lvl="2" indent="-285750">
              <a:buFont typeface="Arial" charset="0"/>
              <a:buChar char="•"/>
            </a:pPr>
            <a:r>
              <a:rPr lang="en-US" sz="1400" dirty="0" smtClean="0"/>
              <a:t>Vision/Mission Statement</a:t>
            </a:r>
          </a:p>
          <a:p>
            <a:pPr marL="1200150" lvl="2" indent="-285750">
              <a:buFont typeface="Arial" charset="0"/>
              <a:buChar char="•"/>
            </a:pPr>
            <a:r>
              <a:rPr lang="en-US" sz="1400" dirty="0" smtClean="0"/>
              <a:t>Strategic Goals</a:t>
            </a:r>
          </a:p>
          <a:p>
            <a:pPr marL="1200150" lvl="2" indent="-285750">
              <a:buFont typeface="Arial" charset="0"/>
              <a:buChar char="•"/>
            </a:pPr>
            <a:r>
              <a:rPr lang="en-US" sz="1400" dirty="0" smtClean="0"/>
              <a:t>About </a:t>
            </a:r>
            <a:r>
              <a:rPr lang="en-US" sz="1400" dirty="0" err="1" smtClean="0"/>
              <a:t>STScI</a:t>
            </a:r>
            <a:endParaRPr lang="en-US" sz="1400" dirty="0" smtClean="0"/>
          </a:p>
          <a:p>
            <a:pPr marL="742950" lvl="1" indent="-285750">
              <a:buFont typeface="Arial" charset="0"/>
              <a:buChar char="•"/>
            </a:pPr>
            <a:r>
              <a:rPr lang="en-US" sz="1600" b="1" dirty="0" smtClean="0"/>
              <a:t>Title Slide</a:t>
            </a:r>
          </a:p>
          <a:p>
            <a:pPr marL="742950" lvl="1" indent="-285750">
              <a:buFont typeface="Arial" charset="0"/>
              <a:buChar char="•"/>
            </a:pPr>
            <a:r>
              <a:rPr lang="en-US" sz="1600" b="1" dirty="0" smtClean="0"/>
              <a:t>Content Slides</a:t>
            </a:r>
          </a:p>
          <a:p>
            <a:pPr marL="1200150" lvl="2" indent="-285750">
              <a:buFont typeface="Arial" charset="0"/>
              <a:buChar char="•"/>
            </a:pPr>
            <a:r>
              <a:rPr lang="en-US" sz="1600" dirty="0" err="1"/>
              <a:t>STScI</a:t>
            </a:r>
            <a:r>
              <a:rPr lang="en-US" sz="1600" dirty="0"/>
              <a:t> </a:t>
            </a:r>
            <a:r>
              <a:rPr lang="en-US" sz="1600" dirty="0" smtClean="0"/>
              <a:t> All-purpose Slide</a:t>
            </a:r>
            <a:endParaRPr lang="en-US" sz="1600" b="1" dirty="0" smtClean="0"/>
          </a:p>
          <a:p>
            <a:pPr marL="1200150" lvl="2" indent="-285750">
              <a:buFont typeface="Arial" charset="0"/>
              <a:buChar char="•"/>
            </a:pPr>
            <a:r>
              <a:rPr lang="en-US" sz="1400" dirty="0" smtClean="0"/>
              <a:t>Mission specific content slides (Hubble, JWST, WFIRST, MAST) </a:t>
            </a:r>
            <a:endParaRPr lang="en-US" sz="1400" dirty="0"/>
          </a:p>
          <a:p>
            <a:pPr marL="742950" lvl="1" indent="-285750">
              <a:buFont typeface="Arial" charset="0"/>
              <a:buChar char="•"/>
            </a:pPr>
            <a:r>
              <a:rPr lang="en-US" sz="1600" b="1" dirty="0" smtClean="0"/>
              <a:t>Section Divider Slide</a:t>
            </a:r>
            <a:endParaRPr lang="en-US" sz="1600" b="1" dirty="0"/>
          </a:p>
          <a:p>
            <a:pPr marL="742950" lvl="1" indent="-285750">
              <a:buFont typeface="Arial" charset="0"/>
              <a:buChar char="•"/>
            </a:pPr>
            <a:r>
              <a:rPr lang="en-US" sz="1600" b="1" dirty="0" smtClean="0"/>
              <a:t>Image Layout Slides</a:t>
            </a:r>
          </a:p>
          <a:p>
            <a:pPr marL="1200150" lvl="2" indent="-285750">
              <a:buFont typeface="Arial" charset="0"/>
              <a:buChar char="•"/>
            </a:pPr>
            <a:r>
              <a:rPr lang="en-US" sz="1400" dirty="0" smtClean="0"/>
              <a:t>Examples of ways to neatly display one image, multiple images and oddly sized images</a:t>
            </a:r>
          </a:p>
          <a:p>
            <a:pPr marL="742950" lvl="1" indent="-285750">
              <a:buFont typeface="Arial" charset="0"/>
              <a:buChar char="•"/>
            </a:pPr>
            <a:r>
              <a:rPr lang="en-US" sz="1600" b="1" dirty="0" smtClean="0"/>
              <a:t>Chart Example</a:t>
            </a:r>
          </a:p>
          <a:p>
            <a:pPr marL="1200150" lvl="2" indent="-285750">
              <a:buFont typeface="Arial" charset="0"/>
              <a:buChar char="•"/>
            </a:pPr>
            <a:r>
              <a:rPr lang="en-US" sz="1400" dirty="0" smtClean="0"/>
              <a:t>Color/font combination</a:t>
            </a:r>
          </a:p>
          <a:p>
            <a:pPr marL="1200150" lvl="2" indent="-285750">
              <a:buFont typeface="Arial" charset="0"/>
              <a:buChar char="•"/>
            </a:pPr>
            <a:endParaRPr lang="en-US" sz="1400" dirty="0" smtClean="0"/>
          </a:p>
          <a:p>
            <a:pPr marL="7938" lvl="2"/>
            <a:r>
              <a:rPr lang="en-US" sz="1600" dirty="0" smtClean="0"/>
              <a:t>In order to select the appropriate slide layout when you create a presentation, please go to the </a:t>
            </a:r>
            <a:r>
              <a:rPr lang="en-US" sz="1600" b="1" dirty="0" smtClean="0"/>
              <a:t>INSERT</a:t>
            </a:r>
            <a:r>
              <a:rPr lang="en-US" sz="1600" dirty="0" smtClean="0"/>
              <a:t> tab, select the down arrow to open the </a:t>
            </a:r>
            <a:r>
              <a:rPr lang="en-US" sz="1600" b="1" dirty="0" smtClean="0"/>
              <a:t>NEW SLIDE </a:t>
            </a:r>
            <a:r>
              <a:rPr lang="en-US" sz="1600" dirty="0" smtClean="0"/>
              <a:t>drop down menu and select the appropriate slide</a:t>
            </a:r>
          </a:p>
          <a:p>
            <a:pPr marL="7938" lvl="2"/>
            <a:endParaRPr lang="en-US" sz="1600" dirty="0"/>
          </a:p>
          <a:p>
            <a:pPr marL="7938" lvl="2"/>
            <a:r>
              <a:rPr lang="en-US" sz="1600" dirty="0" smtClean="0"/>
              <a:t>Please note that you do not have to use all of the slide layouts that are provided, you may choose whichever slides are appropriate to your audience.  You can also further compress  the size of this presentation by selecting </a:t>
            </a:r>
            <a:r>
              <a:rPr lang="en-US" sz="1600" b="1" dirty="0" smtClean="0"/>
              <a:t>FILE </a:t>
            </a:r>
            <a:r>
              <a:rPr lang="en-US" sz="1600" dirty="0" smtClean="0"/>
              <a:t>and then selecting </a:t>
            </a:r>
            <a:r>
              <a:rPr lang="en-US" sz="1600" b="1" dirty="0" smtClean="0"/>
              <a:t>COMPRESS PICTURES (</a:t>
            </a:r>
            <a:r>
              <a:rPr lang="en-US" sz="1600" dirty="0" smtClean="0"/>
              <a:t>there are several options, Email 96dpi will be the smallest)</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73384" y="6620945"/>
            <a:ext cx="982980" cy="134751"/>
          </a:xfrm>
          <a:prstGeom prst="rect">
            <a:avLst/>
          </a:prstGeom>
        </p:spPr>
      </p:pic>
    </p:spTree>
    <p:extLst>
      <p:ext uri="{BB962C8B-B14F-4D97-AF65-F5344CB8AC3E}">
        <p14:creationId xmlns:p14="http://schemas.microsoft.com/office/powerpoint/2010/main" val="41050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Heading</a:t>
            </a:r>
            <a:endParaRPr lang="en-US" dirty="0"/>
          </a:p>
        </p:txBody>
      </p:sp>
      <p:sp>
        <p:nvSpPr>
          <p:cNvPr id="3" name="Content Placeholder 2"/>
          <p:cNvSpPr>
            <a:spLocks noGrp="1"/>
          </p:cNvSpPr>
          <p:nvPr>
            <p:ph sz="quarter" idx="10"/>
          </p:nvPr>
        </p:nvSpPr>
        <p:spPr/>
        <p:txBody>
          <a:bodyPr/>
          <a:lstStyle/>
          <a:p>
            <a:r>
              <a:rPr lang="en-US" dirty="0"/>
              <a:t>Sample text</a:t>
            </a:r>
          </a:p>
          <a:p>
            <a:pPr lvl="1"/>
            <a:r>
              <a:rPr lang="en-US" dirty="0"/>
              <a:t>Sample bullet</a:t>
            </a:r>
          </a:p>
          <a:p>
            <a:pPr lvl="2"/>
            <a:r>
              <a:rPr lang="en-US" dirty="0"/>
              <a:t>Sample bullet</a:t>
            </a:r>
          </a:p>
          <a:p>
            <a:pPr lvl="3"/>
            <a:r>
              <a:rPr lang="en-US" dirty="0"/>
              <a:t>Sample Bullet</a:t>
            </a:r>
          </a:p>
          <a:p>
            <a:pPr lvl="4"/>
            <a:r>
              <a:rPr lang="en-US" dirty="0"/>
              <a:t>Sample bullet</a:t>
            </a:r>
          </a:p>
          <a:p>
            <a:endParaRPr lang="en-US" dirty="0"/>
          </a:p>
        </p:txBody>
      </p:sp>
    </p:spTree>
    <p:extLst>
      <p:ext uri="{BB962C8B-B14F-4D97-AF65-F5344CB8AC3E}">
        <p14:creationId xmlns:p14="http://schemas.microsoft.com/office/powerpoint/2010/main" val="12162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Heading</a:t>
            </a:r>
            <a:endParaRPr lang="en-US" dirty="0"/>
          </a:p>
        </p:txBody>
      </p:sp>
      <p:sp>
        <p:nvSpPr>
          <p:cNvPr id="3" name="Content Placeholder 2"/>
          <p:cNvSpPr>
            <a:spLocks noGrp="1"/>
          </p:cNvSpPr>
          <p:nvPr>
            <p:ph sz="quarter" idx="10"/>
          </p:nvPr>
        </p:nvSpPr>
        <p:spPr/>
        <p:txBody>
          <a:bodyPr/>
          <a:lstStyle/>
          <a:p>
            <a:r>
              <a:rPr lang="en-US" dirty="0"/>
              <a:t>Sample text</a:t>
            </a:r>
          </a:p>
          <a:p>
            <a:pPr lvl="1"/>
            <a:r>
              <a:rPr lang="en-US" dirty="0"/>
              <a:t>Sample bullet</a:t>
            </a:r>
          </a:p>
          <a:p>
            <a:pPr lvl="2"/>
            <a:r>
              <a:rPr lang="en-US" dirty="0"/>
              <a:t>Sample bullet</a:t>
            </a:r>
          </a:p>
          <a:p>
            <a:pPr lvl="3"/>
            <a:r>
              <a:rPr lang="en-US" dirty="0"/>
              <a:t>Sample Bullet</a:t>
            </a:r>
          </a:p>
          <a:p>
            <a:pPr lvl="4"/>
            <a:r>
              <a:rPr lang="en-US" dirty="0"/>
              <a:t>Sample bullet</a:t>
            </a:r>
          </a:p>
          <a:p>
            <a:endParaRPr lang="en-US" dirty="0"/>
          </a:p>
        </p:txBody>
      </p:sp>
    </p:spTree>
    <p:extLst>
      <p:ext uri="{BB962C8B-B14F-4D97-AF65-F5344CB8AC3E}">
        <p14:creationId xmlns:p14="http://schemas.microsoft.com/office/powerpoint/2010/main" val="193350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Section Title Here</a:t>
            </a:r>
            <a:endParaRPr lang="en-US" dirty="0"/>
          </a:p>
        </p:txBody>
      </p:sp>
    </p:spTree>
    <p:extLst>
      <p:ext uri="{BB962C8B-B14F-4D97-AF65-F5344CB8AC3E}">
        <p14:creationId xmlns:p14="http://schemas.microsoft.com/office/powerpoint/2010/main" val="10546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32368" y="0"/>
            <a:ext cx="12224368" cy="6858000"/>
          </a:xfrm>
          <a:prstGeom prst="rect">
            <a:avLst/>
          </a:prstGeom>
        </p:spPr>
      </p:pic>
      <p:sp>
        <p:nvSpPr>
          <p:cNvPr id="3" name="Rectangle 2"/>
          <p:cNvSpPr/>
          <p:nvPr/>
        </p:nvSpPr>
        <p:spPr>
          <a:xfrm>
            <a:off x="482309" y="4449082"/>
            <a:ext cx="3532632" cy="1873704"/>
          </a:xfrm>
          <a:prstGeom prst="rect">
            <a:avLst/>
          </a:prstGeom>
          <a:solidFill>
            <a:srgbClr val="01082D">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2563" y="4340222"/>
            <a:ext cx="3749040" cy="209618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TextBox 4"/>
          <p:cNvSpPr txBox="1"/>
          <p:nvPr/>
        </p:nvSpPr>
        <p:spPr>
          <a:xfrm>
            <a:off x="654263" y="4607408"/>
            <a:ext cx="1745764" cy="338554"/>
          </a:xfrm>
          <a:prstGeom prst="rect">
            <a:avLst/>
          </a:prstGeom>
          <a:noFill/>
        </p:spPr>
        <p:txBody>
          <a:bodyPr wrap="square" rtlCol="0">
            <a:spAutoFit/>
          </a:bodyPr>
          <a:lstStyle/>
          <a:p>
            <a:r>
              <a:rPr lang="en-US" sz="1600" spc="100" dirty="0" smtClean="0">
                <a:solidFill>
                  <a:schemeClr val="bg1"/>
                </a:solidFill>
                <a:latin typeface="Franklin Gothic Medium" charset="0"/>
                <a:ea typeface="Franklin Gothic Medium" charset="0"/>
                <a:cs typeface="Franklin Gothic Medium" charset="0"/>
              </a:rPr>
              <a:t>Title of Image</a:t>
            </a:r>
            <a:endParaRPr lang="en-US" sz="1600" spc="100" dirty="0">
              <a:solidFill>
                <a:schemeClr val="bg1"/>
              </a:solidFill>
              <a:latin typeface="Franklin Gothic Medium" charset="0"/>
              <a:ea typeface="Franklin Gothic Medium" charset="0"/>
              <a:cs typeface="Franklin Gothic Medium" charset="0"/>
            </a:endParaRPr>
          </a:p>
        </p:txBody>
      </p:sp>
      <p:sp>
        <p:nvSpPr>
          <p:cNvPr id="6" name="TextBox 5"/>
          <p:cNvSpPr txBox="1"/>
          <p:nvPr/>
        </p:nvSpPr>
        <p:spPr>
          <a:xfrm>
            <a:off x="654263" y="4910710"/>
            <a:ext cx="3176357" cy="540276"/>
          </a:xfrm>
          <a:prstGeom prst="rect">
            <a:avLst/>
          </a:prstGeom>
          <a:noFill/>
        </p:spPr>
        <p:txBody>
          <a:bodyPr wrap="square" rtlCol="0">
            <a:spAutoFit/>
          </a:bodyPr>
          <a:lstStyle/>
          <a:p>
            <a:pPr>
              <a:lnSpc>
                <a:spcPts val="1800"/>
              </a:lnSpc>
            </a:pPr>
            <a:r>
              <a:rPr lang="en-US" sz="1300" dirty="0" smtClean="0">
                <a:solidFill>
                  <a:schemeClr val="bg1"/>
                </a:solidFill>
                <a:latin typeface="+mj-lt"/>
                <a:ea typeface="Franklin Gothic Medium" charset="0"/>
                <a:cs typeface="Franklin Gothic Medium" charset="0"/>
              </a:rPr>
              <a:t>Caption, Description or any additional text about image</a:t>
            </a:r>
            <a:endParaRPr lang="en-US" sz="1300" dirty="0">
              <a:solidFill>
                <a:schemeClr val="bg1"/>
              </a:solidFill>
              <a:latin typeface="+mj-lt"/>
              <a:ea typeface="Franklin Gothic Medium" charset="0"/>
              <a:cs typeface="Franklin Gothic Medium" charset="0"/>
            </a:endParaRPr>
          </a:p>
        </p:txBody>
      </p:sp>
    </p:spTree>
    <p:extLst>
      <p:ext uri="{BB962C8B-B14F-4D97-AF65-F5344CB8AC3E}">
        <p14:creationId xmlns:p14="http://schemas.microsoft.com/office/powerpoint/2010/main" val="21042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084" y="428790"/>
            <a:ext cx="1941577" cy="338554"/>
          </a:xfrm>
          <a:prstGeom prst="rect">
            <a:avLst/>
          </a:prstGeom>
          <a:noFill/>
        </p:spPr>
        <p:txBody>
          <a:bodyPr wrap="square" rtlCol="0">
            <a:spAutoFit/>
          </a:bodyPr>
          <a:lstStyle/>
          <a:p>
            <a:r>
              <a:rPr lang="en-US" sz="1600" spc="100" dirty="0" smtClean="0">
                <a:solidFill>
                  <a:schemeClr val="bg1"/>
                </a:solidFill>
                <a:latin typeface="Franklin Gothic Medium" charset="0"/>
                <a:ea typeface="Franklin Gothic Medium" charset="0"/>
                <a:cs typeface="Franklin Gothic Medium" charset="0"/>
              </a:rPr>
              <a:t>Title of Image</a:t>
            </a:r>
            <a:endParaRPr lang="en-US" sz="1600" spc="100" dirty="0">
              <a:solidFill>
                <a:schemeClr val="bg1"/>
              </a:solidFill>
              <a:latin typeface="Franklin Gothic Medium" charset="0"/>
              <a:ea typeface="Franklin Gothic Medium" charset="0"/>
              <a:cs typeface="Franklin Gothic Medium" charset="0"/>
            </a:endParaRPr>
          </a:p>
        </p:txBody>
      </p:sp>
      <p:sp>
        <p:nvSpPr>
          <p:cNvPr id="3" name="TextBox 2"/>
          <p:cNvSpPr txBox="1"/>
          <p:nvPr/>
        </p:nvSpPr>
        <p:spPr>
          <a:xfrm>
            <a:off x="291083" y="778994"/>
            <a:ext cx="2854887" cy="771109"/>
          </a:xfrm>
          <a:prstGeom prst="rect">
            <a:avLst/>
          </a:prstGeom>
          <a:noFill/>
        </p:spPr>
        <p:txBody>
          <a:bodyPr wrap="square" rtlCol="0">
            <a:spAutoFit/>
          </a:bodyPr>
          <a:lstStyle>
            <a:defPPr>
              <a:defRPr lang="en-US"/>
            </a:defPPr>
            <a:lvl1pPr>
              <a:lnSpc>
                <a:spcPts val="1800"/>
              </a:lnSpc>
              <a:defRPr sz="1300">
                <a:solidFill>
                  <a:schemeClr val="bg1"/>
                </a:solidFill>
                <a:latin typeface="+mj-lt"/>
                <a:ea typeface="Franklin Gothic Medium" charset="0"/>
                <a:cs typeface="Franklin Gothic Medium" charset="0"/>
              </a:defRPr>
            </a:lvl1pPr>
          </a:lstStyle>
          <a:p>
            <a:r>
              <a:rPr lang="en-US" dirty="0"/>
              <a:t>Caption, Description or any additional text (suitable for images that do not fit the widescreen format </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206" b="-2"/>
          <a:stretch/>
        </p:blipFill>
        <p:spPr>
          <a:xfrm>
            <a:off x="3440392" y="0"/>
            <a:ext cx="8743516" cy="6857999"/>
          </a:xfrm>
          <a:prstGeom prst="rect">
            <a:avLst/>
          </a:prstGeom>
          <a:noFill/>
          <a:ln w="3175">
            <a:solidFill>
              <a:schemeClr val="bg1"/>
            </a:solidFill>
          </a:ln>
        </p:spPr>
      </p:pic>
    </p:spTree>
    <p:extLst>
      <p:ext uri="{BB962C8B-B14F-4D97-AF65-F5344CB8AC3E}">
        <p14:creationId xmlns:p14="http://schemas.microsoft.com/office/powerpoint/2010/main" val="41694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084" y="428790"/>
            <a:ext cx="1941577" cy="338554"/>
          </a:xfrm>
          <a:prstGeom prst="rect">
            <a:avLst/>
          </a:prstGeom>
          <a:noFill/>
        </p:spPr>
        <p:txBody>
          <a:bodyPr wrap="square" rtlCol="0">
            <a:spAutoFit/>
          </a:bodyPr>
          <a:lstStyle/>
          <a:p>
            <a:r>
              <a:rPr lang="en-US" sz="1600" spc="100" dirty="0" smtClean="0">
                <a:solidFill>
                  <a:schemeClr val="bg1"/>
                </a:solidFill>
                <a:latin typeface="Franklin Gothic Medium" charset="0"/>
                <a:ea typeface="Franklin Gothic Medium" charset="0"/>
                <a:cs typeface="Franklin Gothic Medium" charset="0"/>
              </a:rPr>
              <a:t>Title of Image</a:t>
            </a:r>
            <a:endParaRPr lang="en-US" sz="1600" spc="100" dirty="0">
              <a:solidFill>
                <a:schemeClr val="bg1"/>
              </a:solidFill>
              <a:latin typeface="Franklin Gothic Medium" charset="0"/>
              <a:ea typeface="Franklin Gothic Medium" charset="0"/>
              <a:cs typeface="Franklin Gothic Medium" charset="0"/>
            </a:endParaRPr>
          </a:p>
        </p:txBody>
      </p:sp>
      <p:sp>
        <p:nvSpPr>
          <p:cNvPr id="3" name="TextBox 2"/>
          <p:cNvSpPr txBox="1"/>
          <p:nvPr/>
        </p:nvSpPr>
        <p:spPr>
          <a:xfrm>
            <a:off x="291083" y="778994"/>
            <a:ext cx="2854887" cy="771109"/>
          </a:xfrm>
          <a:prstGeom prst="rect">
            <a:avLst/>
          </a:prstGeom>
          <a:noFill/>
        </p:spPr>
        <p:txBody>
          <a:bodyPr wrap="square" rtlCol="0">
            <a:spAutoFit/>
          </a:bodyPr>
          <a:lstStyle>
            <a:defPPr>
              <a:defRPr lang="en-US"/>
            </a:defPPr>
            <a:lvl1pPr>
              <a:lnSpc>
                <a:spcPts val="1800"/>
              </a:lnSpc>
              <a:defRPr sz="1300">
                <a:solidFill>
                  <a:schemeClr val="bg1"/>
                </a:solidFill>
                <a:latin typeface="+mj-lt"/>
                <a:ea typeface="Franklin Gothic Medium" charset="0"/>
                <a:cs typeface="Franklin Gothic Medium" charset="0"/>
              </a:defRPr>
            </a:lvl1pPr>
          </a:lstStyle>
          <a:p>
            <a:r>
              <a:rPr lang="en-US" dirty="0"/>
              <a:t>Caption, Description or any additional text (suitable for images that do not fit the widescreen format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206" b="-2"/>
          <a:stretch/>
        </p:blipFill>
        <p:spPr>
          <a:xfrm>
            <a:off x="8091780" y="0"/>
            <a:ext cx="4100220" cy="3216017"/>
          </a:xfrm>
          <a:prstGeom prst="rect">
            <a:avLst/>
          </a:prstGeom>
          <a:ln w="3175">
            <a:solidFill>
              <a:schemeClr val="bg1"/>
            </a:solidFill>
          </a:ln>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264" y="-1"/>
            <a:ext cx="3445516" cy="3216017"/>
          </a:xfrm>
          <a:prstGeom prst="rect">
            <a:avLst/>
          </a:prstGeom>
          <a:ln w="3175">
            <a:solidFill>
              <a:schemeClr val="bg1"/>
            </a:solidFill>
          </a:ln>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6264" y="3216016"/>
            <a:ext cx="7545736" cy="3641984"/>
          </a:xfrm>
          <a:prstGeom prst="rect">
            <a:avLst/>
          </a:prstGeom>
          <a:ln w="3175">
            <a:solidFill>
              <a:schemeClr val="bg1"/>
            </a:solidFill>
          </a:ln>
        </p:spPr>
      </p:pic>
    </p:spTree>
    <p:extLst>
      <p:ext uri="{BB962C8B-B14F-4D97-AF65-F5344CB8AC3E}">
        <p14:creationId xmlns:p14="http://schemas.microsoft.com/office/powerpoint/2010/main" val="9263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664464" y="1659629"/>
          <a:ext cx="10826496" cy="4513447"/>
        </p:xfrm>
        <a:graphic>
          <a:graphicData uri="http://schemas.openxmlformats.org/drawingml/2006/table">
            <a:tbl>
              <a:tblPr firstRow="1" bandRow="1">
                <a:tableStyleId>{5C22544A-7EE6-4342-B048-85BDC9FD1C3A}</a:tableStyleId>
              </a:tblPr>
              <a:tblGrid>
                <a:gridCol w="3439112"/>
                <a:gridCol w="3778552"/>
                <a:gridCol w="3608832"/>
              </a:tblGrid>
              <a:tr h="612007">
                <a:tc>
                  <a:txBody>
                    <a:bodyPr/>
                    <a:lstStyle/>
                    <a:p>
                      <a:pPr algn="ctr"/>
                      <a:r>
                        <a:rPr lang="en-US" sz="1600" b="0" spc="100" baseline="0" dirty="0" smtClean="0">
                          <a:latin typeface="+mn-lt"/>
                        </a:rPr>
                        <a:t>PROJECTS  </a:t>
                      </a:r>
                      <a:endParaRPr lang="en-US" sz="1600" b="0" spc="100" baseline="0" dirty="0">
                        <a:latin typeface="+mn-lt"/>
                      </a:endParaRPr>
                    </a:p>
                  </a:txBody>
                  <a:tcPr anchor="ctr">
                    <a:lnL w="12700" cap="flat" cmpd="sng" algn="ctr">
                      <a:solidFill>
                        <a:srgbClr val="BE5D2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E5D2F"/>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1751"/>
                    </a:solidFill>
                  </a:tcPr>
                </a:tc>
                <a:tc>
                  <a:txBody>
                    <a:bodyPr/>
                    <a:lstStyle/>
                    <a:p>
                      <a:pPr algn="ctr"/>
                      <a:r>
                        <a:rPr lang="en-US" sz="1600" b="0" spc="100" baseline="0" dirty="0" smtClean="0">
                          <a:latin typeface="+mn-lt"/>
                        </a:rPr>
                        <a:t>LEADS</a:t>
                      </a:r>
                      <a:endParaRPr lang="en-US" sz="1600" b="0" spc="100" baseline="0" dirty="0">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E5D2F"/>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17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smtClean="0">
                          <a:ln>
                            <a:noFill/>
                          </a:ln>
                          <a:solidFill>
                            <a:prstClr val="white"/>
                          </a:solidFill>
                          <a:effectLst/>
                          <a:uLnTx/>
                          <a:uFillTx/>
                          <a:latin typeface="+mn-lt"/>
                          <a:ea typeface="+mn-ea"/>
                          <a:cs typeface="+mn-cs"/>
                        </a:rPr>
                        <a:t>GOALS</a:t>
                      </a:r>
                    </a:p>
                  </a:txBody>
                  <a:tcPr anchor="ctr">
                    <a:lnL w="12700" cap="flat" cmpd="sng" algn="ctr">
                      <a:solidFill>
                        <a:schemeClr val="bg1"/>
                      </a:solidFill>
                      <a:prstDash val="solid"/>
                      <a:round/>
                      <a:headEnd type="none" w="med" len="med"/>
                      <a:tailEnd type="none" w="med" len="med"/>
                    </a:lnL>
                    <a:lnR w="12700" cap="flat" cmpd="sng" algn="ctr">
                      <a:solidFill>
                        <a:srgbClr val="BE5D2F"/>
                      </a:solidFill>
                      <a:prstDash val="solid"/>
                      <a:round/>
                      <a:headEnd type="none" w="med" len="med"/>
                      <a:tailEnd type="none" w="med" len="med"/>
                    </a:lnR>
                    <a:lnT w="12700" cap="flat" cmpd="sng" algn="ctr">
                      <a:solidFill>
                        <a:srgbClr val="BE5D2F"/>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D1751"/>
                    </a:solidFill>
                  </a:tcPr>
                </a:tc>
              </a:tr>
              <a:tr h="9150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n-lt"/>
                          <a:ea typeface="+mn-ea"/>
                          <a:cs typeface="+mn-cs"/>
                        </a:rPr>
                        <a:t>Exoplanet Characterization Toolkit (</a:t>
                      </a:r>
                      <a:r>
                        <a:rPr lang="en-US" sz="1600" kern="1200" dirty="0" err="1" smtClean="0">
                          <a:solidFill>
                            <a:srgbClr val="352671"/>
                          </a:solidFill>
                          <a:effectLst/>
                          <a:latin typeface="+mn-lt"/>
                          <a:ea typeface="+mn-ea"/>
                          <a:cs typeface="+mn-cs"/>
                        </a:rPr>
                        <a:t>ExoCTK</a:t>
                      </a:r>
                      <a:r>
                        <a:rPr lang="en-US" sz="1600" kern="1200" dirty="0" smtClean="0">
                          <a:solidFill>
                            <a:srgbClr val="352671"/>
                          </a:solidFill>
                          <a:effectLst/>
                          <a:latin typeface="+mn-lt"/>
                          <a:ea typeface="+mn-ea"/>
                          <a:cs typeface="+mn-cs"/>
                        </a:rPr>
                        <a:t>)</a:t>
                      </a:r>
                    </a:p>
                  </a:txBody>
                  <a:tcPr anchor="ctr">
                    <a:lnL w="12700" cap="flat" cmpd="sng" algn="ctr">
                      <a:solidFill>
                        <a:srgbClr val="BE5D2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D1E7">
                        <a:alpha val="4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smtClean="0">
                          <a:solidFill>
                            <a:srgbClr val="352671"/>
                          </a:solidFill>
                          <a:effectLst/>
                          <a:latin typeface="+mj-lt"/>
                          <a:ea typeface="+mn-ea"/>
                          <a:cs typeface="+mn-cs"/>
                        </a:rPr>
                        <a:t>N. Lewis &amp; K. Stevenson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BEDF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Developing seven open-source, modular data analysis packages focused on atmospheric characterization of exoplanets</a:t>
                      </a:r>
                    </a:p>
                  </a:txBody>
                  <a:tcPr anchor="ctr">
                    <a:lnL w="12700" cap="flat" cmpd="sng" algn="ctr">
                      <a:solidFill>
                        <a:schemeClr val="bg1"/>
                      </a:solidFill>
                      <a:prstDash val="solid"/>
                      <a:round/>
                      <a:headEnd type="none" w="med" len="med"/>
                      <a:tailEnd type="none" w="med" len="med"/>
                    </a:lnL>
                    <a:lnR w="12700" cap="flat" cmpd="sng" algn="ctr">
                      <a:solidFill>
                        <a:srgbClr val="BE5D2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BEDF6"/>
                    </a:solidFill>
                  </a:tcPr>
                </a:tc>
              </a:tr>
              <a:tr h="1005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n-lt"/>
                          <a:ea typeface="+mn-ea"/>
                          <a:cs typeface="+mn-cs"/>
                        </a:rPr>
                        <a:t>Community Astronomy Software Initiative: </a:t>
                      </a:r>
                      <a:r>
                        <a:rPr lang="en-US" sz="1600" kern="1200" dirty="0" err="1" smtClean="0">
                          <a:solidFill>
                            <a:srgbClr val="352671"/>
                          </a:solidFill>
                          <a:effectLst/>
                          <a:latin typeface="+mn-lt"/>
                          <a:ea typeface="+mn-ea"/>
                          <a:cs typeface="+mn-cs"/>
                        </a:rPr>
                        <a:t>STScI</a:t>
                      </a:r>
                      <a:r>
                        <a:rPr lang="en-US" sz="1600" kern="1200" dirty="0" smtClean="0">
                          <a:solidFill>
                            <a:srgbClr val="352671"/>
                          </a:solidFill>
                          <a:effectLst/>
                          <a:latin typeface="+mn-lt"/>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n-lt"/>
                          <a:ea typeface="+mn-ea"/>
                          <a:cs typeface="+mn-cs"/>
                        </a:rPr>
                        <a:t>(CSI: </a:t>
                      </a:r>
                      <a:r>
                        <a:rPr lang="en-US" sz="1600" kern="1200" dirty="0" err="1" smtClean="0">
                          <a:solidFill>
                            <a:srgbClr val="352671"/>
                          </a:solidFill>
                          <a:effectLst/>
                          <a:latin typeface="+mn-lt"/>
                          <a:ea typeface="+mn-ea"/>
                          <a:cs typeface="+mn-cs"/>
                        </a:rPr>
                        <a:t>STScI</a:t>
                      </a:r>
                      <a:r>
                        <a:rPr lang="en-US" sz="1600" kern="1200" dirty="0" smtClean="0">
                          <a:solidFill>
                            <a:srgbClr val="352671"/>
                          </a:solidFill>
                          <a:effectLst/>
                          <a:latin typeface="+mn-lt"/>
                          <a:ea typeface="+mn-ea"/>
                          <a:cs typeface="+mn-cs"/>
                        </a:rPr>
                        <a:t>)</a:t>
                      </a:r>
                    </a:p>
                  </a:txBody>
                  <a:tcPr anchor="ctr">
                    <a:lnL w="12700" cap="flat" cmpd="sng" algn="ctr">
                      <a:solidFill>
                        <a:srgbClr val="BE5D2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5C7DF">
                        <a:alpha val="56078"/>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L. </a:t>
                      </a:r>
                      <a:r>
                        <a:rPr lang="en-US" sz="1600" kern="1200" dirty="0" err="1" smtClean="0">
                          <a:solidFill>
                            <a:srgbClr val="352671"/>
                          </a:solidFill>
                          <a:effectLst/>
                          <a:latin typeface="+mj-lt"/>
                          <a:ea typeface="+mn-ea"/>
                          <a:cs typeface="+mn-cs"/>
                        </a:rPr>
                        <a:t>Strolger</a:t>
                      </a:r>
                      <a:r>
                        <a:rPr lang="en-US" sz="1600" kern="1200" dirty="0" smtClean="0">
                          <a:solidFill>
                            <a:srgbClr val="352671"/>
                          </a:solidFill>
                          <a:effectLst/>
                          <a:latin typeface="+mj-lt"/>
                          <a:ea typeface="+mn-ea"/>
                          <a:cs typeface="+mn-cs"/>
                        </a:rPr>
                        <a:t> &amp; E. </a:t>
                      </a:r>
                      <a:r>
                        <a:rPr lang="en-US" sz="1600" kern="1200" dirty="0" err="1" smtClean="0">
                          <a:solidFill>
                            <a:srgbClr val="352671"/>
                          </a:solidFill>
                          <a:effectLst/>
                          <a:latin typeface="+mj-lt"/>
                          <a:ea typeface="+mn-ea"/>
                          <a:cs typeface="+mn-cs"/>
                        </a:rPr>
                        <a:t>Tollerud</a:t>
                      </a:r>
                      <a:endParaRPr lang="en-US" sz="1600" kern="1200" dirty="0" smtClean="0">
                        <a:solidFill>
                          <a:srgbClr val="352671"/>
                        </a:solidFill>
                        <a:effectLst/>
                        <a:latin typeface="+mj-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EE0E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Building and supporting an infrastructure to centralize and maintain python code for astronomical data analysis</a:t>
                      </a:r>
                    </a:p>
                  </a:txBody>
                  <a:tcPr anchor="ctr">
                    <a:lnL w="12700" cap="flat" cmpd="sng" algn="ctr">
                      <a:solidFill>
                        <a:schemeClr val="bg1"/>
                      </a:solidFill>
                      <a:prstDash val="solid"/>
                      <a:round/>
                      <a:headEnd type="none" w="med" len="med"/>
                      <a:tailEnd type="none" w="med" len="med"/>
                    </a:lnL>
                    <a:lnR w="12700" cap="flat" cmpd="sng" algn="ctr">
                      <a:solidFill>
                        <a:srgbClr val="BE5D2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EE0EE"/>
                    </a:solidFill>
                  </a:tcPr>
                </a:tc>
              </a:tr>
              <a:tr h="8972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n-lt"/>
                          <a:ea typeface="+mn-ea"/>
                          <a:cs typeface="+mn-cs"/>
                        </a:rPr>
                        <a:t>Science Yield Optimization for Future Missions</a:t>
                      </a:r>
                    </a:p>
                  </a:txBody>
                  <a:tcPr anchor="ctr">
                    <a:lnL w="12700" cap="flat" cmpd="sng" algn="ctr">
                      <a:solidFill>
                        <a:srgbClr val="BE5D2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D1E7">
                        <a:alpha val="40000"/>
                      </a:srgbClr>
                    </a:solidFill>
                  </a:tcPr>
                </a:tc>
                <a:tc>
                  <a:txBody>
                    <a:bodyPr/>
                    <a:lstStyle/>
                    <a:p>
                      <a:pPr algn="ctr"/>
                      <a:r>
                        <a:rPr lang="en-US" sz="1600" kern="1200" dirty="0" smtClean="0">
                          <a:solidFill>
                            <a:srgbClr val="352671"/>
                          </a:solidFill>
                          <a:effectLst/>
                          <a:latin typeface="+mj-lt"/>
                          <a:ea typeface="+mn-ea"/>
                          <a:cs typeface="+mn-cs"/>
                        </a:rPr>
                        <a:t>J. </a:t>
                      </a:r>
                      <a:r>
                        <a:rPr lang="en-US" sz="1600" kern="1200" dirty="0" err="1" smtClean="0">
                          <a:solidFill>
                            <a:srgbClr val="352671"/>
                          </a:solidFill>
                          <a:effectLst/>
                          <a:latin typeface="+mj-lt"/>
                          <a:ea typeface="+mn-ea"/>
                          <a:cs typeface="+mn-cs"/>
                        </a:rPr>
                        <a:t>Tumlinson</a:t>
                      </a:r>
                      <a:endParaRPr lang="en-US" sz="1600" kern="1200" dirty="0" smtClean="0">
                        <a:solidFill>
                          <a:srgbClr val="352671"/>
                        </a:solidFill>
                        <a:effectLst/>
                        <a:latin typeface="+mj-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BEDF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Developing interactive online tools for simulating astrophysics data collected from LUVOIR observations</a:t>
                      </a:r>
                    </a:p>
                  </a:txBody>
                  <a:tcPr anchor="ctr">
                    <a:lnL w="12700" cap="flat" cmpd="sng" algn="ctr">
                      <a:solidFill>
                        <a:schemeClr val="bg1"/>
                      </a:solidFill>
                      <a:prstDash val="solid"/>
                      <a:round/>
                      <a:headEnd type="none" w="med" len="med"/>
                      <a:tailEnd type="none" w="med" len="med"/>
                    </a:lnL>
                    <a:lnR w="12700" cap="flat" cmpd="sng" algn="ctr">
                      <a:solidFill>
                        <a:srgbClr val="BE5D2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BEDF6"/>
                    </a:solidFill>
                  </a:tcPr>
                </a:tc>
              </a:tr>
              <a:tr h="9315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n-lt"/>
                          <a:ea typeface="+mn-ea"/>
                          <a:cs typeface="+mn-cs"/>
                        </a:rPr>
                        <a:t>Demonstrating Segmented-Telescope </a:t>
                      </a:r>
                      <a:r>
                        <a:rPr lang="en-US" sz="1600" kern="1200" dirty="0" err="1" smtClean="0">
                          <a:solidFill>
                            <a:srgbClr val="352671"/>
                          </a:solidFill>
                          <a:effectLst/>
                          <a:latin typeface="+mn-lt"/>
                          <a:ea typeface="+mn-ea"/>
                          <a:cs typeface="+mn-cs"/>
                        </a:rPr>
                        <a:t>Coronagraphy</a:t>
                      </a:r>
                      <a:r>
                        <a:rPr lang="en-US" sz="1600" kern="1200" dirty="0" smtClean="0">
                          <a:solidFill>
                            <a:srgbClr val="352671"/>
                          </a:solidFill>
                          <a:effectLst/>
                          <a:latin typeface="+mn-lt"/>
                          <a:ea typeface="+mn-ea"/>
                          <a:cs typeface="+mn-cs"/>
                        </a:rPr>
                        <a:t> by 2019 in Preparation for LUVOIR</a:t>
                      </a:r>
                      <a:endParaRPr lang="en-US" sz="1600" kern="1200" dirty="0">
                        <a:solidFill>
                          <a:srgbClr val="352671"/>
                        </a:solidFill>
                        <a:effectLst/>
                        <a:latin typeface="+mn-lt"/>
                        <a:ea typeface="+mn-ea"/>
                        <a:cs typeface="+mn-cs"/>
                      </a:endParaRPr>
                    </a:p>
                  </a:txBody>
                  <a:tcPr anchor="ctr">
                    <a:lnL w="12700" cap="flat" cmpd="sng" algn="ctr">
                      <a:solidFill>
                        <a:srgbClr val="BE5D2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E5D2F"/>
                      </a:solidFill>
                      <a:prstDash val="solid"/>
                      <a:round/>
                      <a:headEnd type="none" w="med" len="med"/>
                      <a:tailEnd type="none" w="med" len="med"/>
                    </a:lnB>
                    <a:solidFill>
                      <a:srgbClr val="C5C7DF">
                        <a:alpha val="6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R. </a:t>
                      </a:r>
                      <a:r>
                        <a:rPr lang="en-US" sz="1600" kern="1200" dirty="0" err="1" smtClean="0">
                          <a:solidFill>
                            <a:srgbClr val="352671"/>
                          </a:solidFill>
                          <a:effectLst/>
                          <a:latin typeface="+mj-lt"/>
                          <a:ea typeface="+mn-ea"/>
                          <a:cs typeface="+mn-cs"/>
                        </a:rPr>
                        <a:t>Soummer</a:t>
                      </a:r>
                      <a:endParaRPr lang="en-US" sz="1600" kern="1200" dirty="0" smtClean="0">
                        <a:solidFill>
                          <a:srgbClr val="352671"/>
                        </a:solidFill>
                        <a:effectLst/>
                        <a:latin typeface="+mj-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E5D2F"/>
                      </a:solidFill>
                      <a:prstDash val="solid"/>
                      <a:round/>
                      <a:headEnd type="none" w="med" len="med"/>
                      <a:tailEnd type="none" w="med" len="med"/>
                    </a:lnB>
                    <a:solidFill>
                      <a:srgbClr val="DDDEE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352671"/>
                          </a:solidFill>
                          <a:effectLst/>
                          <a:latin typeface="+mj-lt"/>
                          <a:ea typeface="+mn-ea"/>
                          <a:cs typeface="+mn-cs"/>
                        </a:rPr>
                        <a:t>Lab astrophysics to advance technologies for coronagraph </a:t>
                      </a:r>
                      <a:r>
                        <a:rPr lang="en-US" sz="1600" kern="1200" dirty="0" err="1" smtClean="0">
                          <a:solidFill>
                            <a:srgbClr val="352671"/>
                          </a:solidFill>
                          <a:effectLst/>
                          <a:latin typeface="+mj-lt"/>
                          <a:ea typeface="+mn-ea"/>
                          <a:cs typeface="+mn-cs"/>
                        </a:rPr>
                        <a:t>wavefront</a:t>
                      </a:r>
                      <a:r>
                        <a:rPr lang="en-US" sz="1600" kern="1200" dirty="0" smtClean="0">
                          <a:solidFill>
                            <a:srgbClr val="352671"/>
                          </a:solidFill>
                          <a:effectLst/>
                          <a:latin typeface="+mj-lt"/>
                          <a:ea typeface="+mn-ea"/>
                          <a:cs typeface="+mn-cs"/>
                        </a:rPr>
                        <a:t> control for segmented space telescopes</a:t>
                      </a:r>
                    </a:p>
                  </a:txBody>
                  <a:tcPr anchor="ctr">
                    <a:lnL w="12700" cap="flat" cmpd="sng" algn="ctr">
                      <a:solidFill>
                        <a:schemeClr val="bg1"/>
                      </a:solidFill>
                      <a:prstDash val="solid"/>
                      <a:round/>
                      <a:headEnd type="none" w="med" len="med"/>
                      <a:tailEnd type="none" w="med" len="med"/>
                    </a:lnL>
                    <a:lnR w="12700" cap="flat" cmpd="sng" algn="ctr">
                      <a:solidFill>
                        <a:srgbClr val="BE5D2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E5D2F"/>
                      </a:solidFill>
                      <a:prstDash val="solid"/>
                      <a:round/>
                      <a:headEnd type="none" w="med" len="med"/>
                      <a:tailEnd type="none" w="med" len="med"/>
                    </a:lnB>
                    <a:solidFill>
                      <a:srgbClr val="DDDEEB"/>
                    </a:solidFill>
                  </a:tcPr>
                </a:tc>
              </a:tr>
            </a:tbl>
          </a:graphicData>
        </a:graphic>
      </p:graphicFrame>
      <p:cxnSp>
        <p:nvCxnSpPr>
          <p:cNvPr id="10" name="Straight Connector 9"/>
          <p:cNvCxnSpPr/>
          <p:nvPr/>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152144" y="585216"/>
            <a:ext cx="10448544" cy="625473"/>
          </a:xfrm>
          <a:prstGeom prst="rect">
            <a:avLst/>
          </a:prstGeom>
        </p:spPr>
        <p:txBody>
          <a:bodyPr>
            <a:normAutofit/>
          </a:bodyPr>
          <a:lstStyle>
            <a:lvl1pPr marL="0" algn="l" defTabSz="914400" rtl="0" eaLnBrk="1" latinLnBrk="0" hangingPunct="1">
              <a:lnSpc>
                <a:spcPct val="90000"/>
              </a:lnSpc>
              <a:spcBef>
                <a:spcPct val="0"/>
              </a:spcBef>
              <a:buNone/>
              <a:defRPr lang="en-US" sz="2400" kern="1200" spc="150" dirty="0">
                <a:solidFill>
                  <a:srgbClr val="002060"/>
                </a:solidFill>
                <a:latin typeface="Franklin Gothic Medium" panose="020B0603020102020204" pitchFamily="34" charset="0"/>
                <a:ea typeface="+mj-ea"/>
                <a:cs typeface="+mj-cs"/>
              </a:defRPr>
            </a:lvl1pPr>
          </a:lstStyle>
          <a:p>
            <a:r>
              <a:rPr lang="en-US" dirty="0" smtClean="0"/>
              <a:t>Sample Chart Fonts/Colors</a:t>
            </a:r>
            <a:endParaRPr lang="en-US" dirty="0"/>
          </a:p>
        </p:txBody>
      </p:sp>
    </p:spTree>
    <p:extLst>
      <p:ext uri="{BB962C8B-B14F-4D97-AF65-F5344CB8AC3E}">
        <p14:creationId xmlns:p14="http://schemas.microsoft.com/office/powerpoint/2010/main" val="14684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612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197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81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0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69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TITLE TEXT HERE</a:t>
            </a:r>
            <a:endParaRPr lang="en-US" dirty="0"/>
          </a:p>
        </p:txBody>
      </p:sp>
      <p:sp>
        <p:nvSpPr>
          <p:cNvPr id="4" name="TextBox 3"/>
          <p:cNvSpPr txBox="1"/>
          <p:nvPr/>
        </p:nvSpPr>
        <p:spPr>
          <a:xfrm>
            <a:off x="847344" y="5129784"/>
            <a:ext cx="10515600" cy="1292662"/>
          </a:xfrm>
          <a:prstGeom prst="rect">
            <a:avLst/>
          </a:prstGeom>
          <a:noFill/>
        </p:spPr>
        <p:txBody>
          <a:bodyPr wrap="square" rtlCol="0">
            <a:spAutoFit/>
          </a:bodyPr>
          <a:lstStyle/>
          <a:p>
            <a:pPr algn="ctr"/>
            <a:r>
              <a:rPr lang="en-US" sz="2400" dirty="0" smtClean="0">
                <a:solidFill>
                  <a:schemeClr val="bg1"/>
                </a:solidFill>
                <a:latin typeface="+mj-lt"/>
              </a:rPr>
              <a:t>Subtitle Text Here (Optional)</a:t>
            </a:r>
          </a:p>
          <a:p>
            <a:pPr algn="ctr">
              <a:lnSpc>
                <a:spcPct val="150000"/>
              </a:lnSpc>
            </a:pPr>
            <a:r>
              <a:rPr lang="en-US" sz="2000" dirty="0">
                <a:solidFill>
                  <a:schemeClr val="accent2"/>
                </a:solidFill>
              </a:rPr>
              <a:t>Date (Optional)</a:t>
            </a:r>
          </a:p>
          <a:p>
            <a:pPr algn="ctr"/>
            <a:endParaRPr lang="en-US" sz="2400" dirty="0">
              <a:solidFill>
                <a:schemeClr val="bg1"/>
              </a:solidFill>
              <a:latin typeface="+mj-lt"/>
            </a:endParaRPr>
          </a:p>
        </p:txBody>
      </p:sp>
    </p:spTree>
    <p:extLst>
      <p:ext uri="{BB962C8B-B14F-4D97-AF65-F5344CB8AC3E}">
        <p14:creationId xmlns:p14="http://schemas.microsoft.com/office/powerpoint/2010/main" val="1920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ppt_h*1.125000"/>
                                          </p:val>
                                        </p:tav>
                                        <p:tav tm="100000">
                                          <p:val>
                                            <p:strVal val="#ppt_y"/>
                                          </p:val>
                                        </p:tav>
                                      </p:tavLst>
                                    </p:anim>
                                    <p:animEffect transition="in" filter="wipe(up)">
                                      <p:cBhvr>
                                        <p:cTn id="8" dur="10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p:tgtEl>
                                          <p:spTgt spid="4"/>
                                        </p:tgtEl>
                                        <p:attrNameLst>
                                          <p:attrName>ppt_y</p:attrName>
                                        </p:attrNameLst>
                                      </p:cBhvr>
                                      <p:tavLst>
                                        <p:tav tm="0">
                                          <p:val>
                                            <p:strVal val="#ppt_y-#ppt_h*1.125000"/>
                                          </p:val>
                                        </p:tav>
                                        <p:tav tm="100000">
                                          <p:val>
                                            <p:strVal val="#ppt_y"/>
                                          </p:val>
                                        </p:tav>
                                      </p:tavLst>
                                    </p:anim>
                                    <p:animEffect transition="in" filter="wipe(down)">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Heading</a:t>
            </a:r>
            <a:endParaRPr lang="en-US" dirty="0"/>
          </a:p>
        </p:txBody>
      </p:sp>
      <p:sp>
        <p:nvSpPr>
          <p:cNvPr id="3" name="Content Placeholder 2"/>
          <p:cNvSpPr>
            <a:spLocks noGrp="1"/>
          </p:cNvSpPr>
          <p:nvPr>
            <p:ph sz="quarter" idx="10"/>
          </p:nvPr>
        </p:nvSpPr>
        <p:spPr/>
        <p:txBody>
          <a:bodyPr/>
          <a:lstStyle/>
          <a:p>
            <a:r>
              <a:rPr lang="en-US" dirty="0" smtClean="0"/>
              <a:t>Sample text</a:t>
            </a:r>
          </a:p>
          <a:p>
            <a:pPr lvl="1"/>
            <a:r>
              <a:rPr lang="en-US" dirty="0" smtClean="0"/>
              <a:t>Sample bullet</a:t>
            </a:r>
          </a:p>
          <a:p>
            <a:pPr lvl="2"/>
            <a:r>
              <a:rPr lang="en-US" dirty="0" smtClean="0"/>
              <a:t>Sample bullet</a:t>
            </a:r>
          </a:p>
          <a:p>
            <a:pPr lvl="3"/>
            <a:r>
              <a:rPr lang="en-US" dirty="0" smtClean="0"/>
              <a:t>Sample Bullet</a:t>
            </a:r>
          </a:p>
          <a:p>
            <a:pPr lvl="4"/>
            <a:r>
              <a:rPr lang="en-US" dirty="0" smtClean="0"/>
              <a:t>Sample bullet</a:t>
            </a:r>
          </a:p>
        </p:txBody>
      </p:sp>
    </p:spTree>
    <p:extLst>
      <p:ext uri="{BB962C8B-B14F-4D97-AF65-F5344CB8AC3E}">
        <p14:creationId xmlns:p14="http://schemas.microsoft.com/office/powerpoint/2010/main" val="63130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Heading</a:t>
            </a:r>
            <a:endParaRPr lang="en-US" dirty="0"/>
          </a:p>
        </p:txBody>
      </p:sp>
      <p:sp>
        <p:nvSpPr>
          <p:cNvPr id="3" name="Content Placeholder 2"/>
          <p:cNvSpPr>
            <a:spLocks noGrp="1"/>
          </p:cNvSpPr>
          <p:nvPr>
            <p:ph sz="quarter" idx="10"/>
          </p:nvPr>
        </p:nvSpPr>
        <p:spPr/>
        <p:txBody>
          <a:bodyPr/>
          <a:lstStyle/>
          <a:p>
            <a:r>
              <a:rPr lang="en-US" dirty="0"/>
              <a:t>Sample text</a:t>
            </a:r>
          </a:p>
          <a:p>
            <a:pPr lvl="1"/>
            <a:r>
              <a:rPr lang="en-US" dirty="0"/>
              <a:t>Sample bullet</a:t>
            </a:r>
          </a:p>
          <a:p>
            <a:pPr lvl="2"/>
            <a:r>
              <a:rPr lang="en-US" dirty="0"/>
              <a:t>Sample bullet</a:t>
            </a:r>
          </a:p>
          <a:p>
            <a:pPr lvl="3"/>
            <a:r>
              <a:rPr lang="en-US" dirty="0"/>
              <a:t>Sample Bullet</a:t>
            </a:r>
          </a:p>
          <a:p>
            <a:pPr lvl="4"/>
            <a:r>
              <a:rPr lang="en-US" dirty="0"/>
              <a:t>Sample bullet</a:t>
            </a:r>
          </a:p>
          <a:p>
            <a:endParaRPr lang="en-US" dirty="0"/>
          </a:p>
        </p:txBody>
      </p:sp>
    </p:spTree>
    <p:extLst>
      <p:ext uri="{BB962C8B-B14F-4D97-AF65-F5344CB8AC3E}">
        <p14:creationId xmlns:p14="http://schemas.microsoft.com/office/powerpoint/2010/main" val="61796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Heading</a:t>
            </a:r>
            <a:endParaRPr lang="en-US" dirty="0"/>
          </a:p>
        </p:txBody>
      </p:sp>
      <p:sp>
        <p:nvSpPr>
          <p:cNvPr id="3" name="Content Placeholder 2"/>
          <p:cNvSpPr>
            <a:spLocks noGrp="1"/>
          </p:cNvSpPr>
          <p:nvPr>
            <p:ph sz="quarter" idx="10"/>
          </p:nvPr>
        </p:nvSpPr>
        <p:spPr/>
        <p:txBody>
          <a:bodyPr/>
          <a:lstStyle/>
          <a:p>
            <a:r>
              <a:rPr lang="en-US" dirty="0"/>
              <a:t>Sample text</a:t>
            </a:r>
          </a:p>
          <a:p>
            <a:pPr lvl="1"/>
            <a:r>
              <a:rPr lang="en-US" dirty="0"/>
              <a:t>Sample bullet</a:t>
            </a:r>
          </a:p>
          <a:p>
            <a:pPr lvl="2"/>
            <a:r>
              <a:rPr lang="en-US" dirty="0"/>
              <a:t>Sample bullet</a:t>
            </a:r>
          </a:p>
          <a:p>
            <a:pPr lvl="3"/>
            <a:r>
              <a:rPr lang="en-US" dirty="0"/>
              <a:t>Sample Bullet</a:t>
            </a:r>
          </a:p>
          <a:p>
            <a:pPr lvl="4"/>
            <a:r>
              <a:rPr lang="en-US" dirty="0"/>
              <a:t>Sample bullet</a:t>
            </a:r>
          </a:p>
          <a:p>
            <a:endParaRPr lang="en-US" dirty="0"/>
          </a:p>
        </p:txBody>
      </p:sp>
    </p:spTree>
    <p:extLst>
      <p:ext uri="{BB962C8B-B14F-4D97-AF65-F5344CB8AC3E}">
        <p14:creationId xmlns:p14="http://schemas.microsoft.com/office/powerpoint/2010/main" val="163128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4278</TotalTime>
  <Words>441</Words>
  <Application>Microsoft Macintosh PowerPoint</Application>
  <PresentationFormat>Widescreen</PresentationFormat>
  <Paragraphs>81</Paragraphs>
  <Slides>17</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Calibri</vt:lpstr>
      <vt:lpstr>Calibri Light</vt:lpstr>
      <vt:lpstr>Franklin Gothic Medium</vt:lpstr>
      <vt:lpstr>Franklin Gothic Medium Cond</vt:lpstr>
      <vt:lpstr>LucidaGrande</vt:lpstr>
      <vt:lpstr>1_Office Theme</vt:lpstr>
      <vt:lpstr>PowerPoint Presentation</vt:lpstr>
      <vt:lpstr>PowerPoint Presentation</vt:lpstr>
      <vt:lpstr>PowerPoint Presentation</vt:lpstr>
      <vt:lpstr>PowerPoint Presentation</vt:lpstr>
      <vt:lpstr>PowerPoint Presentation</vt:lpstr>
      <vt:lpstr>TITLE TEXT HERE</vt:lpstr>
      <vt:lpstr>Sample Heading</vt:lpstr>
      <vt:lpstr>Sample Heading</vt:lpstr>
      <vt:lpstr>Sample Heading</vt:lpstr>
      <vt:lpstr>Sample Heading</vt:lpstr>
      <vt:lpstr>Sample Heading</vt:lpstr>
      <vt:lpstr>Sample Section Title Here</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179</cp:revision>
  <dcterms:created xsi:type="dcterms:W3CDTF">2017-03-08T15:51:23Z</dcterms:created>
  <dcterms:modified xsi:type="dcterms:W3CDTF">2017-05-04T19:25:17Z</dcterms:modified>
</cp:coreProperties>
</file>